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73" r:id="rId2"/>
    <p:sldId id="282" r:id="rId3"/>
    <p:sldId id="271" r:id="rId4"/>
    <p:sldId id="270" r:id="rId5"/>
    <p:sldId id="274" r:id="rId6"/>
    <p:sldId id="261" r:id="rId7"/>
    <p:sldId id="275" r:id="rId8"/>
    <p:sldId id="276" r:id="rId9"/>
    <p:sldId id="277" r:id="rId10"/>
    <p:sldId id="278" r:id="rId11"/>
    <p:sldId id="280" r:id="rId12"/>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8" d="100"/>
          <a:sy n="68" d="100"/>
        </p:scale>
        <p:origin x="1262" y="2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BC7ED132-07CF-4D84-8E51-904C36CABB3C}" type="datetimeFigureOut">
              <a:rPr lang="en-US" smtClean="0"/>
              <a:t>2/20/2025</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E2DDE97D-9E06-4B88-8E20-4D3E2E1E39B8}" type="slidenum">
              <a:rPr lang="en-US" smtClean="0"/>
              <a:t>‹#›</a:t>
            </a:fld>
            <a:endParaRPr lang="en-US"/>
          </a:p>
        </p:txBody>
      </p:sp>
    </p:spTree>
    <p:extLst>
      <p:ext uri="{BB962C8B-B14F-4D97-AF65-F5344CB8AC3E}">
        <p14:creationId xmlns:p14="http://schemas.microsoft.com/office/powerpoint/2010/main" val="5620508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048D6D-532D-41A6-80D7-FB17F28BD16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202500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048D6D-532D-41A6-80D7-FB17F28BD16E}"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34639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B048D6D-532D-41A6-80D7-FB17F28BD16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82742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B048D6D-532D-41A6-80D7-FB17F28BD16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E00B-E416-4289-8C43-CECB3D4D101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1122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048D6D-532D-41A6-80D7-FB17F28BD16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2481174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048D6D-532D-41A6-80D7-FB17F28BD16E}" type="datetimeFigureOut">
              <a:rPr lang="en-US" smtClean="0"/>
              <a:t>2/20/2025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2354197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048D6D-532D-41A6-80D7-FB17F28BD16E}" type="datetimeFigureOut">
              <a:rPr lang="en-US" smtClean="0"/>
              <a:t>2/20/2025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1024052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048D6D-532D-41A6-80D7-FB17F28BD16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1203125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048D6D-532D-41A6-80D7-FB17F28BD16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322675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B048D6D-532D-41A6-80D7-FB17F28BD16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131649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048D6D-532D-41A6-80D7-FB17F28BD16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399847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048D6D-532D-41A6-80D7-FB17F28BD16E}"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193307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048D6D-532D-41A6-80D7-FB17F28BD16E}"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79678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B048D6D-532D-41A6-80D7-FB17F28BD16E}" type="datetimeFigureOut">
              <a:rPr lang="en-US" smtClean="0"/>
              <a:t>2/20/2025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164179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B048D6D-532D-41A6-80D7-FB17F28BD16E}" type="datetimeFigureOut">
              <a:rPr lang="en-US" smtClean="0"/>
              <a:t>2/20/2025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52166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B048D6D-532D-41A6-80D7-FB17F28BD16E}" type="datetimeFigureOut">
              <a:rPr lang="en-US" smtClean="0"/>
              <a:t>2/20/2025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286390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048D6D-532D-41A6-80D7-FB17F28BD16E}"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E00B-E416-4289-8C43-CECB3D4D1014}" type="slidenum">
              <a:rPr lang="en-US" smtClean="0"/>
              <a:t>‹#›</a:t>
            </a:fld>
            <a:endParaRPr lang="en-US"/>
          </a:p>
        </p:txBody>
      </p:sp>
    </p:spTree>
    <p:extLst>
      <p:ext uri="{BB962C8B-B14F-4D97-AF65-F5344CB8AC3E}">
        <p14:creationId xmlns:p14="http://schemas.microsoft.com/office/powerpoint/2010/main" val="81092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B048D6D-532D-41A6-80D7-FB17F28BD16E}" type="datetimeFigureOut">
              <a:rPr lang="en-US" smtClean="0"/>
              <a:t>2/20/2025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9FE00B-E416-4289-8C43-CECB3D4D1014}" type="slidenum">
              <a:rPr lang="en-US" smtClean="0"/>
              <a:t>‹#›</a:t>
            </a:fld>
            <a:endParaRPr lang="en-US"/>
          </a:p>
        </p:txBody>
      </p:sp>
    </p:spTree>
    <p:extLst>
      <p:ext uri="{BB962C8B-B14F-4D97-AF65-F5344CB8AC3E}">
        <p14:creationId xmlns:p14="http://schemas.microsoft.com/office/powerpoint/2010/main" val="5488595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07911"/>
            <a:ext cx="11109892" cy="5093496"/>
          </a:xfrm>
        </p:spPr>
        <p:txBody>
          <a:bodyPr/>
          <a:lstStyle/>
          <a:p>
            <a:pPr algn="ctr"/>
            <a:r>
              <a:rPr lang="en-US" sz="4400" dirty="0"/>
              <a:t>City of Port Orford Effluent Wastewater</a:t>
            </a:r>
            <a:br>
              <a:rPr lang="en-US" dirty="0"/>
            </a:br>
            <a:br>
              <a:rPr lang="en-US" dirty="0"/>
            </a:br>
            <a:br>
              <a:rPr lang="en-US" dirty="0"/>
            </a:br>
            <a:r>
              <a:rPr lang="en-US" dirty="0"/>
              <a:t>Keep </a:t>
            </a:r>
            <a:r>
              <a:rPr lang="en-US" sz="4400" dirty="0"/>
              <a:t>Disposing Into the Pacific Ocean</a:t>
            </a:r>
            <a:br>
              <a:rPr lang="en-US" sz="4400" dirty="0"/>
            </a:br>
            <a:r>
              <a:rPr lang="en-US" sz="4400" dirty="0"/>
              <a:t>or</a:t>
            </a:r>
            <a:br>
              <a:rPr lang="en-US" sz="4400" dirty="0"/>
            </a:br>
            <a:r>
              <a:rPr lang="en-US" sz="4400" dirty="0"/>
              <a:t>Provide for Beneficial Reuse?</a:t>
            </a:r>
            <a:br>
              <a:rPr lang="en-US" sz="4400" dirty="0"/>
            </a:br>
            <a:endParaRPr lang="en-US" sz="4400" dirty="0"/>
          </a:p>
        </p:txBody>
      </p:sp>
    </p:spTree>
    <p:extLst>
      <p:ext uri="{BB962C8B-B14F-4D97-AF65-F5344CB8AC3E}">
        <p14:creationId xmlns:p14="http://schemas.microsoft.com/office/powerpoint/2010/main" val="1666392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5889A4-F2E9-5854-BF02-486014D1062E}"/>
              </a:ext>
            </a:extLst>
          </p:cNvPr>
          <p:cNvSpPr txBox="1"/>
          <p:nvPr/>
        </p:nvSpPr>
        <p:spPr>
          <a:xfrm>
            <a:off x="581378" y="502461"/>
            <a:ext cx="11029244" cy="5853077"/>
          </a:xfrm>
          <a:prstGeom prst="rect">
            <a:avLst/>
          </a:prstGeom>
          <a:noFill/>
        </p:spPr>
        <p:txBody>
          <a:bodyPr wrap="square">
            <a:spAutoFit/>
          </a:bodyPr>
          <a:lstStyle/>
          <a:p>
            <a:pPr marL="0" marR="0" algn="ct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City of Port Orford Treated Wastewater Effluent Reuse to Knapp Ranch Timeline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October 19, 2015</a:t>
            </a:r>
          </a:p>
          <a:p>
            <a:pPr marL="13716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Port Orford requests a secondary outfall from the Oregon DEQ.</a:t>
            </a:r>
          </a:p>
          <a:p>
            <a:pPr marL="4572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July 21, 2016</a:t>
            </a:r>
          </a:p>
          <a:p>
            <a:pPr marL="13716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Ordinance 2016-03 is approved by PO Council making effluent available to feasible applicants.</a:t>
            </a:r>
          </a:p>
          <a:p>
            <a:pPr marL="4572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March 14, 2017</a:t>
            </a:r>
          </a:p>
          <a:p>
            <a:pPr marL="13716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PO Planning Commission approved CUP 16-02 &amp; 16-03 for effluent pump station/pipeline.</a:t>
            </a:r>
          </a:p>
          <a:p>
            <a:pPr marL="4572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April 11, 2017</a:t>
            </a:r>
          </a:p>
          <a:p>
            <a:pPr marL="13716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PO City Council approved CUP to build a pump station &amp; pipeline to reuse treated wastewater.</a:t>
            </a:r>
          </a:p>
          <a:p>
            <a:pPr marL="4572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June 2017</a:t>
            </a:r>
          </a:p>
          <a:p>
            <a:pPr marL="13716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Curry County approved alternative analysis for effluent use.</a:t>
            </a:r>
          </a:p>
          <a:p>
            <a:pPr marL="4572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March 15, 2018</a:t>
            </a:r>
          </a:p>
          <a:p>
            <a:pPr marL="13716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PO City Council passed a motion to provide city’s treated effluent at no cost.</a:t>
            </a:r>
          </a:p>
          <a:p>
            <a:pPr marL="4572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August 18, 2018</a:t>
            </a:r>
          </a:p>
          <a:p>
            <a:pPr marL="13716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Oregon LUBA affirmed the Curry County approval of the alternative analysis.</a:t>
            </a:r>
          </a:p>
          <a:p>
            <a:pPr marL="4572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January 22, 2021</a:t>
            </a:r>
          </a:p>
          <a:p>
            <a:pPr marL="1371600" marR="0" indent="457200"/>
            <a:r>
              <a:rPr lang="en-US" dirty="0">
                <a:effectLst/>
                <a:latin typeface="Calibri" panose="020F0502020204030204" pitchFamily="34" charset="0"/>
                <a:ea typeface="Calibri" panose="020F0502020204030204" pitchFamily="34" charset="0"/>
                <a:cs typeface="Times New Roman" panose="02020603050405020304" pitchFamily="18" charset="0"/>
              </a:rPr>
              <a:t>Oregon LUBA affirmed PO Council decision to approve extensions to CUPs. </a:t>
            </a:r>
          </a:p>
          <a:p>
            <a:pPr marL="0" marR="0"/>
            <a:r>
              <a:rPr lang="en-US" dirty="0">
                <a:effectLst/>
                <a:latin typeface="Calibri" panose="020F0502020204030204" pitchFamily="34" charset="0"/>
                <a:ea typeface="Calibri" panose="020F0502020204030204" pitchFamily="34" charset="0"/>
                <a:cs typeface="Times New Roman" panose="02020603050405020304" pitchFamily="18" charset="0"/>
              </a:rPr>
              <a:t>		July 28,2023</a:t>
            </a:r>
          </a:p>
          <a:p>
            <a:pPr marL="0" marR="0"/>
            <a:r>
              <a:rPr lang="en-US" dirty="0">
                <a:effectLst/>
                <a:latin typeface="Calibri" panose="020F0502020204030204" pitchFamily="34" charset="0"/>
                <a:ea typeface="Calibri" panose="020F0502020204030204" pitchFamily="34" charset="0"/>
                <a:cs typeface="Times New Roman" panose="02020603050405020304" pitchFamily="18" charset="0"/>
              </a:rPr>
              <a:t>				Senate Bill 5506 grants City of Port Orford $750k in lottery funds for wastewater recycling.</a:t>
            </a:r>
          </a:p>
        </p:txBody>
      </p:sp>
    </p:spTree>
    <p:extLst>
      <p:ext uri="{BB962C8B-B14F-4D97-AF65-F5344CB8AC3E}">
        <p14:creationId xmlns:p14="http://schemas.microsoft.com/office/powerpoint/2010/main" val="114880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5FDAA-5C01-FA54-19C1-D04B4C7E0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B9C93-BD9B-CB1F-5AC3-65524B5A7B41}"/>
              </a:ext>
            </a:extLst>
          </p:cNvPr>
          <p:cNvSpPr>
            <a:spLocks noGrp="1"/>
          </p:cNvSpPr>
          <p:nvPr>
            <p:ph type="title"/>
          </p:nvPr>
        </p:nvSpPr>
        <p:spPr>
          <a:xfrm>
            <a:off x="646111" y="1207911"/>
            <a:ext cx="11109892" cy="5093496"/>
          </a:xfrm>
        </p:spPr>
        <p:txBody>
          <a:bodyPr/>
          <a:lstStyle/>
          <a:p>
            <a:pPr algn="ctr"/>
            <a:r>
              <a:rPr lang="en-US" sz="4400" dirty="0"/>
              <a:t>City of Port Orford Effluent Wastewater</a:t>
            </a:r>
            <a:br>
              <a:rPr lang="en-US" dirty="0"/>
            </a:br>
            <a:br>
              <a:rPr lang="en-US" dirty="0"/>
            </a:br>
            <a:br>
              <a:rPr lang="en-US" dirty="0"/>
            </a:br>
            <a:r>
              <a:rPr lang="en-US" dirty="0"/>
              <a:t>Keep </a:t>
            </a:r>
            <a:r>
              <a:rPr lang="en-US" sz="4400" dirty="0"/>
              <a:t>Disposing Into the Pacific Ocean</a:t>
            </a:r>
            <a:br>
              <a:rPr lang="en-US" sz="4400" dirty="0"/>
            </a:br>
            <a:r>
              <a:rPr lang="en-US" sz="4400" dirty="0"/>
              <a:t>or</a:t>
            </a:r>
            <a:br>
              <a:rPr lang="en-US" sz="4400" dirty="0"/>
            </a:br>
            <a:r>
              <a:rPr lang="en-US" sz="4400" dirty="0"/>
              <a:t>Provide for Beneficial Reuse?</a:t>
            </a:r>
            <a:br>
              <a:rPr lang="en-US" sz="4400" dirty="0"/>
            </a:br>
            <a:endParaRPr lang="en-US" sz="4400" dirty="0"/>
          </a:p>
        </p:txBody>
      </p:sp>
    </p:spTree>
    <p:extLst>
      <p:ext uri="{BB962C8B-B14F-4D97-AF65-F5344CB8AC3E}">
        <p14:creationId xmlns:p14="http://schemas.microsoft.com/office/powerpoint/2010/main" val="287675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56B3-987B-7CE8-142C-5B3B43F18610}"/>
              </a:ext>
            </a:extLst>
          </p:cNvPr>
          <p:cNvSpPr>
            <a:spLocks noGrp="1"/>
          </p:cNvSpPr>
          <p:nvPr>
            <p:ph type="title"/>
          </p:nvPr>
        </p:nvSpPr>
        <p:spPr>
          <a:xfrm>
            <a:off x="1593688" y="914400"/>
            <a:ext cx="8825659" cy="878305"/>
          </a:xfrm>
        </p:spPr>
        <p:txBody>
          <a:bodyPr/>
          <a:lstStyle/>
          <a:p>
            <a:r>
              <a:rPr lang="en-US" dirty="0"/>
              <a:t>DEQ Water Reuse Program</a:t>
            </a:r>
          </a:p>
        </p:txBody>
      </p:sp>
      <p:sp>
        <p:nvSpPr>
          <p:cNvPr id="3" name="Text Placeholder 2">
            <a:extLst>
              <a:ext uri="{FF2B5EF4-FFF2-40B4-BE49-F238E27FC236}">
                <a16:creationId xmlns:a16="http://schemas.microsoft.com/office/drawing/2014/main" id="{3F10525F-EE67-B897-2CE4-6421A5AD661E}"/>
              </a:ext>
            </a:extLst>
          </p:cNvPr>
          <p:cNvSpPr>
            <a:spLocks noGrp="1"/>
          </p:cNvSpPr>
          <p:nvPr>
            <p:ph type="body" sz="half" idx="2"/>
          </p:nvPr>
        </p:nvSpPr>
        <p:spPr>
          <a:xfrm>
            <a:off x="1443789" y="2129590"/>
            <a:ext cx="8825658" cy="1407694"/>
          </a:xfrm>
        </p:spPr>
        <p:txBody>
          <a:bodyPr/>
          <a:lstStyle/>
          <a:p>
            <a:r>
              <a:rPr lang="en-US" dirty="0"/>
              <a:t>The protection of Oregon's water is one of DEQ's highest priorities and water reuse helps support the efforts towards water sustainability. DEQ's work in water reuse dates back to 1990, and this practice is utilized both nationally and internationally to protect water resources.</a:t>
            </a:r>
          </a:p>
        </p:txBody>
      </p:sp>
      <p:sp>
        <p:nvSpPr>
          <p:cNvPr id="9" name="TextBox 8">
            <a:extLst>
              <a:ext uri="{FF2B5EF4-FFF2-40B4-BE49-F238E27FC236}">
                <a16:creationId xmlns:a16="http://schemas.microsoft.com/office/drawing/2014/main" id="{9886B5BE-B597-8C50-C25A-63C87CDAAD86}"/>
              </a:ext>
            </a:extLst>
          </p:cNvPr>
          <p:cNvSpPr txBox="1"/>
          <p:nvPr/>
        </p:nvSpPr>
        <p:spPr>
          <a:xfrm>
            <a:off x="1443788" y="4042611"/>
            <a:ext cx="8602580" cy="1754326"/>
          </a:xfrm>
          <a:prstGeom prst="rect">
            <a:avLst/>
          </a:prstGeom>
          <a:noFill/>
        </p:spPr>
        <p:txBody>
          <a:bodyPr wrap="square">
            <a:spAutoFit/>
          </a:bodyPr>
          <a:lstStyle/>
          <a:p>
            <a:r>
              <a:rPr lang="en-US" dirty="0"/>
              <a:t>Through proper management, the reuse of water can provide social benefits. It can add to economic vitality, deliver critical water access, aid in ecological restoration, supplement infrastructure resilience, improve water quality, and establish a more reliable water supply. Water reuse can be especially beneficial when it comes to increasing drought resilience and instream and groundwater supply protection.</a:t>
            </a:r>
          </a:p>
        </p:txBody>
      </p:sp>
    </p:spTree>
    <p:extLst>
      <p:ext uri="{BB962C8B-B14F-4D97-AF65-F5344CB8AC3E}">
        <p14:creationId xmlns:p14="http://schemas.microsoft.com/office/powerpoint/2010/main" val="282607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155" y="1143755"/>
            <a:ext cx="11948475" cy="4900059"/>
          </a:xfrm>
          <a:prstGeom prst="rect">
            <a:avLst/>
          </a:prstGeom>
        </p:spPr>
        <p:txBody>
          <a:bodyPr wrap="square">
            <a:spAutoFit/>
          </a:bodyPr>
          <a:lstStyle/>
          <a:p>
            <a:pPr>
              <a:lnSpc>
                <a:spcPct val="107000"/>
              </a:lnSpc>
            </a:pPr>
            <a:r>
              <a:rPr lang="en-US" sz="2400" b="1" dirty="0">
                <a:latin typeface="Calibri" panose="020F0502020204030204" pitchFamily="34" charset="0"/>
                <a:ea typeface="Times New Roman" panose="02020603050405020304" pitchFamily="18" charset="0"/>
                <a:cs typeface="Arial" panose="020B0604020202020204" pitchFamily="34" charset="0"/>
              </a:rPr>
              <a:t>Where to dispose effluent wastewater is a policy decision for the City of Port </a:t>
            </a:r>
            <a:r>
              <a:rPr lang="en-US" sz="2400" b="1" dirty="0" err="1">
                <a:latin typeface="Calibri" panose="020F0502020204030204" pitchFamily="34" charset="0"/>
                <a:ea typeface="Times New Roman" panose="02020603050405020304" pitchFamily="18" charset="0"/>
                <a:cs typeface="Arial" panose="020B0604020202020204" pitchFamily="34" charset="0"/>
              </a:rPr>
              <a:t>Orford</a:t>
            </a:r>
            <a:r>
              <a:rPr lang="en-US" sz="2400" b="1" dirty="0">
                <a:latin typeface="Calibri" panose="020F0502020204030204" pitchFamily="34" charset="0"/>
                <a:ea typeface="Times New Roman" panose="02020603050405020304" pitchFamily="18" charset="0"/>
                <a:cs typeface="Arial" panose="020B0604020202020204" pitchFamily="34" charset="0"/>
              </a:rPr>
              <a:t>; </a:t>
            </a:r>
          </a:p>
          <a:p>
            <a:pPr>
              <a:lnSpc>
                <a:spcPct val="107000"/>
              </a:lnSpc>
            </a:pPr>
            <a:endParaRPr lang="en-US" sz="2400" b="1"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Arial" panose="020B0604020202020204" pitchFamily="34" charset="0"/>
              </a:rPr>
              <a:t>Keep dumping effluent wastewater into the ocean, the only present choice.</a:t>
            </a:r>
          </a:p>
          <a:p>
            <a:pPr>
              <a:lnSpc>
                <a:spcPct val="107000"/>
              </a:lnSpc>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Arial" panose="020B0604020202020204" pitchFamily="34" charset="0"/>
              </a:rPr>
              <a:t>Make it available for beneficial reuse.  </a:t>
            </a:r>
          </a:p>
          <a:p>
            <a:pPr>
              <a:lnSpc>
                <a:spcPct val="107000"/>
              </a:lnSpc>
            </a:pPr>
            <a:endParaRPr lang="en-US"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pPr>
            <a:endParaRPr lang="en-US" dirty="0">
              <a:latin typeface="Calibri" panose="020F0502020204030204" pitchFamily="34" charset="0"/>
              <a:ea typeface="Times New Roman" panose="02020603050405020304" pitchFamily="18" charset="0"/>
              <a:cs typeface="Arial" panose="020B0604020202020204" pitchFamily="34" charset="0"/>
            </a:endParaRPr>
          </a:p>
          <a:p>
            <a:pPr>
              <a:lnSpc>
                <a:spcPct val="107000"/>
              </a:lnSpc>
            </a:pPr>
            <a:r>
              <a:rPr lang="en-US" sz="2400" b="1" dirty="0">
                <a:latin typeface="Calibri" panose="020F0502020204030204" pitchFamily="34" charset="0"/>
                <a:ea typeface="Times New Roman" panose="02020603050405020304" pitchFamily="18" charset="0"/>
                <a:cs typeface="Arial" panose="020B0604020202020204" pitchFamily="34" charset="0"/>
              </a:rPr>
              <a:t>Providing a secondary outfall does not obligate the City of Port </a:t>
            </a:r>
            <a:r>
              <a:rPr lang="en-US" sz="2400" b="1" dirty="0" err="1">
                <a:latin typeface="Calibri" panose="020F0502020204030204" pitchFamily="34" charset="0"/>
                <a:ea typeface="Times New Roman" panose="02020603050405020304" pitchFamily="18" charset="0"/>
                <a:cs typeface="Arial" panose="020B0604020202020204" pitchFamily="34" charset="0"/>
              </a:rPr>
              <a:t>Orford</a:t>
            </a:r>
            <a:r>
              <a:rPr lang="en-US" sz="2400" b="1" dirty="0">
                <a:latin typeface="Calibri" panose="020F0502020204030204" pitchFamily="34" charset="0"/>
                <a:ea typeface="Times New Roman" panose="02020603050405020304" pitchFamily="18" charset="0"/>
                <a:cs typeface="Arial" panose="020B0604020202020204" pitchFamily="34" charset="0"/>
              </a:rPr>
              <a:t> to anything.</a:t>
            </a:r>
          </a:p>
          <a:p>
            <a:pPr>
              <a:lnSpc>
                <a:spcPct val="107000"/>
              </a:lnSpc>
            </a:pPr>
            <a:endParaRPr lang="en-US" sz="2400" b="1"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Arial" panose="020B0604020202020204" pitchFamily="34" charset="0"/>
              </a:rPr>
              <a:t>Any user of recycled wastewater is responsible for paying for the new point of diversion, and system.</a:t>
            </a:r>
          </a:p>
          <a:p>
            <a:pPr marL="285750" indent="-285750">
              <a:lnSpc>
                <a:spcPct val="107000"/>
              </a:lnSpc>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Arial" panose="020B0604020202020204" pitchFamily="34" charset="0"/>
              </a:rPr>
              <a:t>Any user must obtain permits (RWUP &amp; WPCF) from the DEQ.</a:t>
            </a:r>
          </a:p>
          <a:p>
            <a:pPr marL="285750" indent="-285750">
              <a:lnSpc>
                <a:spcPct val="107000"/>
              </a:lnSpc>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Arial" panose="020B0604020202020204" pitchFamily="34" charset="0"/>
              </a:rPr>
              <a:t>Engineered development proposals reviewed &amp; approved by both the Planning Commission, and City Council.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37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753" y="556183"/>
            <a:ext cx="9695468" cy="5203989"/>
          </a:xfrm>
          <a:prstGeom prst="rect">
            <a:avLst/>
          </a:prstGeom>
        </p:spPr>
        <p:txBody>
          <a:bodyPr wrap="square">
            <a:spAutoFit/>
          </a:bodyPr>
          <a:lstStyle/>
          <a:p>
            <a:pPr>
              <a:lnSpc>
                <a:spcPct val="107000"/>
              </a:lnSpc>
              <a:spcAft>
                <a:spcPts val="800"/>
              </a:spcAft>
            </a:pPr>
            <a:r>
              <a:rPr lang="en-US" sz="2800" u="sng" dirty="0">
                <a:latin typeface="Calibri" panose="020F0502020204030204" pitchFamily="34" charset="0"/>
                <a:ea typeface="Calibri" panose="020F0502020204030204" pitchFamily="34" charset="0"/>
                <a:cs typeface="Times New Roman" panose="02020603050405020304" pitchFamily="18" charset="0"/>
              </a:rPr>
              <a:t>Effluent Wastewater Reuse Benefits for Port </a:t>
            </a:r>
            <a:r>
              <a:rPr lang="en-US" sz="2800" u="sng" dirty="0" err="1">
                <a:latin typeface="Calibri" panose="020F0502020204030204" pitchFamily="34" charset="0"/>
                <a:ea typeface="Calibri" panose="020F0502020204030204" pitchFamily="34" charset="0"/>
                <a:cs typeface="Times New Roman" panose="02020603050405020304" pitchFamily="18" charset="0"/>
              </a:rPr>
              <a:t>Orford</a:t>
            </a:r>
            <a:r>
              <a:rPr lang="en-US" sz="2800" u="sng"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city would no longer be solely reliant on its existing wastewater discharge pipe, which has been vulnerable to ocean storms, and future disposal will eventually become more restrictive. </a:t>
            </a:r>
          </a:p>
          <a:p>
            <a:pPr marR="0" lvl="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ERPD will indemnify the City of Port </a:t>
            </a:r>
            <a:r>
              <a:rPr lang="en-US" dirty="0" err="1">
                <a:latin typeface="Calibri" panose="020F0502020204030204" pitchFamily="34" charset="0"/>
                <a:ea typeface="Calibri" panose="020F0502020204030204" pitchFamily="34" charset="0"/>
                <a:cs typeface="Times New Roman" panose="02020603050405020304" pitchFamily="18" charset="0"/>
              </a:rPr>
              <a:t>Orford</a:t>
            </a:r>
            <a:r>
              <a:rPr lang="en-US" dirty="0">
                <a:latin typeface="Calibri" panose="020F0502020204030204" pitchFamily="34" charset="0"/>
                <a:ea typeface="Calibri" panose="020F0502020204030204" pitchFamily="34" charset="0"/>
                <a:cs typeface="Times New Roman" panose="02020603050405020304" pitchFamily="18" charset="0"/>
              </a:rPr>
              <a:t> from all additional costs/liabilities associated with the proposed modifications to the effluent wastewater outfall, and costs associated with operating modifications. </a:t>
            </a:r>
          </a:p>
          <a:p>
            <a:pPr marR="0" lvl="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Other users, including the City of Port </a:t>
            </a:r>
            <a:r>
              <a:rPr lang="en-US" dirty="0" err="1">
                <a:latin typeface="Calibri" panose="020F0502020204030204" pitchFamily="34" charset="0"/>
                <a:ea typeface="Calibri" panose="020F0502020204030204" pitchFamily="34" charset="0"/>
                <a:cs typeface="Times New Roman" panose="02020603050405020304" pitchFamily="18" charset="0"/>
              </a:rPr>
              <a:t>Orford</a:t>
            </a:r>
            <a:r>
              <a:rPr lang="en-US" dirty="0">
                <a:latin typeface="Calibri" panose="020F0502020204030204" pitchFamily="34" charset="0"/>
                <a:ea typeface="Calibri" panose="020F0502020204030204" pitchFamily="34" charset="0"/>
                <a:cs typeface="Times New Roman" panose="02020603050405020304" pitchFamily="18" charset="0"/>
              </a:rPr>
              <a:t>, would be able to reuse the wastewater for irrigation, provided they have an approved RWUP and WPCF, with the DEQ.  </a:t>
            </a:r>
          </a:p>
          <a:p>
            <a:pPr marR="0" lvl="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Would provide the city a new easement for a gravity flow sewage collection for areas served by the city sewer system, diminishing the cost of replacing existing lift stations, eliminating occasional city non-compliance issues.  This could save the city an estimated $250K (The Dyer Partnership).</a:t>
            </a: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2601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DBD1-D25D-F3D9-35E3-3940AB3EA9BE}"/>
              </a:ext>
            </a:extLst>
          </p:cNvPr>
          <p:cNvSpPr>
            <a:spLocks noGrp="1"/>
          </p:cNvSpPr>
          <p:nvPr>
            <p:ph type="title"/>
          </p:nvPr>
        </p:nvSpPr>
        <p:spPr>
          <a:xfrm>
            <a:off x="1225899" y="452718"/>
            <a:ext cx="45719" cy="45719"/>
          </a:xfrm>
        </p:spPr>
        <p:txBody>
          <a:bodyPr/>
          <a:lstStyle/>
          <a:p>
            <a:endParaRPr lang="en-US" dirty="0"/>
          </a:p>
        </p:txBody>
      </p:sp>
      <p:pic>
        <p:nvPicPr>
          <p:cNvPr id="6" name="Content Placeholder 5" descr="A close-up of a map&#10;&#10;Description automatically generated">
            <a:extLst>
              <a:ext uri="{FF2B5EF4-FFF2-40B4-BE49-F238E27FC236}">
                <a16:creationId xmlns:a16="http://schemas.microsoft.com/office/drawing/2014/main" id="{7F62E192-ED0D-29DD-28BD-1970EC86881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6839" y="231112"/>
            <a:ext cx="4904570" cy="6380703"/>
          </a:xfrm>
        </p:spPr>
      </p:pic>
      <p:pic>
        <p:nvPicPr>
          <p:cNvPr id="8" name="Content Placeholder 7" descr="A map of a golf course&#10;&#10;Description automatically generated">
            <a:extLst>
              <a:ext uri="{FF2B5EF4-FFF2-40B4-BE49-F238E27FC236}">
                <a16:creationId xmlns:a16="http://schemas.microsoft.com/office/drawing/2014/main" id="{D4B14867-7F64-DEC7-C390-879012EE8D3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41409" y="231111"/>
            <a:ext cx="4882830" cy="6380703"/>
          </a:xfrm>
        </p:spPr>
      </p:pic>
    </p:spTree>
    <p:extLst>
      <p:ext uri="{BB962C8B-B14F-4D97-AF65-F5344CB8AC3E}">
        <p14:creationId xmlns:p14="http://schemas.microsoft.com/office/powerpoint/2010/main" val="186096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13965" y="111994"/>
            <a:ext cx="9201984" cy="6665324"/>
          </a:xfrm>
          <a:prstGeom prst="rect">
            <a:avLst/>
          </a:prstGeom>
        </p:spPr>
      </p:pic>
    </p:spTree>
    <p:extLst>
      <p:ext uri="{BB962C8B-B14F-4D97-AF65-F5344CB8AC3E}">
        <p14:creationId xmlns:p14="http://schemas.microsoft.com/office/powerpoint/2010/main" val="18219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0CC9773-CC46-7E87-FE8F-6A04814228C2}"/>
              </a:ext>
            </a:extLst>
          </p:cNvPr>
          <p:cNvSpPr>
            <a:spLocks noGrp="1"/>
          </p:cNvSpPr>
          <p:nvPr>
            <p:ph type="title"/>
          </p:nvPr>
        </p:nvSpPr>
        <p:spPr>
          <a:xfrm>
            <a:off x="2562330" y="211015"/>
            <a:ext cx="6621862" cy="432080"/>
          </a:xfrm>
        </p:spPr>
        <p:txBody>
          <a:bodyPr/>
          <a:lstStyle/>
          <a:p>
            <a:r>
              <a:rPr lang="en-US" sz="2400" dirty="0"/>
              <a:t>Pipeline route through Port Orford</a:t>
            </a:r>
          </a:p>
        </p:txBody>
      </p:sp>
      <p:pic>
        <p:nvPicPr>
          <p:cNvPr id="18" name="Content Placeholder 17" descr="A map of a city&#10;&#10;Description automatically generated">
            <a:extLst>
              <a:ext uri="{FF2B5EF4-FFF2-40B4-BE49-F238E27FC236}">
                <a16:creationId xmlns:a16="http://schemas.microsoft.com/office/drawing/2014/main" id="{5E872222-C9C4-3F93-AE87-198993C2817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5658" y="869305"/>
            <a:ext cx="4518726" cy="5856991"/>
          </a:xfrm>
        </p:spPr>
      </p:pic>
      <p:pic>
        <p:nvPicPr>
          <p:cNvPr id="20" name="Content Placeholder 19" descr="A map of a city&#10;&#10;Description automatically generated">
            <a:extLst>
              <a:ext uri="{FF2B5EF4-FFF2-40B4-BE49-F238E27FC236}">
                <a16:creationId xmlns:a16="http://schemas.microsoft.com/office/drawing/2014/main" id="{C88D1688-58DD-D8FA-7F37-C9B96FD8A7A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94384" y="869305"/>
            <a:ext cx="4404209" cy="5856991"/>
          </a:xfrm>
        </p:spPr>
      </p:pic>
    </p:spTree>
    <p:extLst>
      <p:ext uri="{BB962C8B-B14F-4D97-AF65-F5344CB8AC3E}">
        <p14:creationId xmlns:p14="http://schemas.microsoft.com/office/powerpoint/2010/main" val="2486329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65C8-CECC-E49A-DFC6-83C0128FD289}"/>
              </a:ext>
            </a:extLst>
          </p:cNvPr>
          <p:cNvSpPr>
            <a:spLocks noGrp="1"/>
          </p:cNvSpPr>
          <p:nvPr>
            <p:ph type="title"/>
          </p:nvPr>
        </p:nvSpPr>
        <p:spPr>
          <a:xfrm>
            <a:off x="1436914" y="452718"/>
            <a:ext cx="8613920" cy="441585"/>
          </a:xfrm>
        </p:spPr>
        <p:txBody>
          <a:bodyPr/>
          <a:lstStyle/>
          <a:p>
            <a:r>
              <a:rPr lang="en-US" sz="2400" dirty="0"/>
              <a:t>Two approved routes: Preferred &amp; Optional</a:t>
            </a:r>
          </a:p>
        </p:txBody>
      </p:sp>
      <p:pic>
        <p:nvPicPr>
          <p:cNvPr id="10" name="Content Placeholder 9" descr="A map of a city&#10;&#10;Description automatically generated">
            <a:extLst>
              <a:ext uri="{FF2B5EF4-FFF2-40B4-BE49-F238E27FC236}">
                <a16:creationId xmlns:a16="http://schemas.microsoft.com/office/drawing/2014/main" id="{553AC71F-FBAA-8C2E-08F2-F03E868E16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878286" y="894303"/>
            <a:ext cx="4510664" cy="5878983"/>
          </a:xfrm>
        </p:spPr>
      </p:pic>
      <p:pic>
        <p:nvPicPr>
          <p:cNvPr id="14" name="Content Placeholder 13" descr="A map of a city&#10;&#10;Description automatically generated">
            <a:extLst>
              <a:ext uri="{FF2B5EF4-FFF2-40B4-BE49-F238E27FC236}">
                <a16:creationId xmlns:a16="http://schemas.microsoft.com/office/drawing/2014/main" id="{1EE402A2-1565-0F3A-DC38-CA5CC027195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36914" y="891696"/>
            <a:ext cx="4441372" cy="5878983"/>
          </a:xfrm>
        </p:spPr>
      </p:pic>
    </p:spTree>
    <p:extLst>
      <p:ext uri="{BB962C8B-B14F-4D97-AF65-F5344CB8AC3E}">
        <p14:creationId xmlns:p14="http://schemas.microsoft.com/office/powerpoint/2010/main" val="287413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64E8E5-CEF1-E351-A01D-EA03F8DE51AE}"/>
              </a:ext>
            </a:extLst>
          </p:cNvPr>
          <p:cNvGraphicFramePr>
            <a:graphicFrameLocks noGrp="1"/>
          </p:cNvGraphicFramePr>
          <p:nvPr>
            <p:extLst>
              <p:ext uri="{D42A27DB-BD31-4B8C-83A1-F6EECF244321}">
                <p14:modId xmlns:p14="http://schemas.microsoft.com/office/powerpoint/2010/main" val="2443975133"/>
              </p:ext>
            </p:extLst>
          </p:nvPr>
        </p:nvGraphicFramePr>
        <p:xfrm>
          <a:off x="1095022" y="801512"/>
          <a:ext cx="10069691" cy="5032932"/>
        </p:xfrm>
        <a:graphic>
          <a:graphicData uri="http://schemas.openxmlformats.org/drawingml/2006/table">
            <a:tbl>
              <a:tblPr>
                <a:tableStyleId>{5C22544A-7EE6-4342-B048-85BDC9FD1C3A}</a:tableStyleId>
              </a:tblPr>
              <a:tblGrid>
                <a:gridCol w="932379">
                  <a:extLst>
                    <a:ext uri="{9D8B030D-6E8A-4147-A177-3AD203B41FA5}">
                      <a16:colId xmlns:a16="http://schemas.microsoft.com/office/drawing/2014/main" val="318089107"/>
                    </a:ext>
                  </a:extLst>
                </a:gridCol>
                <a:gridCol w="745903">
                  <a:extLst>
                    <a:ext uri="{9D8B030D-6E8A-4147-A177-3AD203B41FA5}">
                      <a16:colId xmlns:a16="http://schemas.microsoft.com/office/drawing/2014/main" val="2346031215"/>
                    </a:ext>
                  </a:extLst>
                </a:gridCol>
                <a:gridCol w="745903">
                  <a:extLst>
                    <a:ext uri="{9D8B030D-6E8A-4147-A177-3AD203B41FA5}">
                      <a16:colId xmlns:a16="http://schemas.microsoft.com/office/drawing/2014/main" val="1416878943"/>
                    </a:ext>
                  </a:extLst>
                </a:gridCol>
                <a:gridCol w="745903">
                  <a:extLst>
                    <a:ext uri="{9D8B030D-6E8A-4147-A177-3AD203B41FA5}">
                      <a16:colId xmlns:a16="http://schemas.microsoft.com/office/drawing/2014/main" val="2590776963"/>
                    </a:ext>
                  </a:extLst>
                </a:gridCol>
                <a:gridCol w="745903">
                  <a:extLst>
                    <a:ext uri="{9D8B030D-6E8A-4147-A177-3AD203B41FA5}">
                      <a16:colId xmlns:a16="http://schemas.microsoft.com/office/drawing/2014/main" val="1548821026"/>
                    </a:ext>
                  </a:extLst>
                </a:gridCol>
                <a:gridCol w="745903">
                  <a:extLst>
                    <a:ext uri="{9D8B030D-6E8A-4147-A177-3AD203B41FA5}">
                      <a16:colId xmlns:a16="http://schemas.microsoft.com/office/drawing/2014/main" val="3625428100"/>
                    </a:ext>
                  </a:extLst>
                </a:gridCol>
                <a:gridCol w="745903">
                  <a:extLst>
                    <a:ext uri="{9D8B030D-6E8A-4147-A177-3AD203B41FA5}">
                      <a16:colId xmlns:a16="http://schemas.microsoft.com/office/drawing/2014/main" val="1503346241"/>
                    </a:ext>
                  </a:extLst>
                </a:gridCol>
                <a:gridCol w="745903">
                  <a:extLst>
                    <a:ext uri="{9D8B030D-6E8A-4147-A177-3AD203B41FA5}">
                      <a16:colId xmlns:a16="http://schemas.microsoft.com/office/drawing/2014/main" val="526107377"/>
                    </a:ext>
                  </a:extLst>
                </a:gridCol>
                <a:gridCol w="745903">
                  <a:extLst>
                    <a:ext uri="{9D8B030D-6E8A-4147-A177-3AD203B41FA5}">
                      <a16:colId xmlns:a16="http://schemas.microsoft.com/office/drawing/2014/main" val="2194387293"/>
                    </a:ext>
                  </a:extLst>
                </a:gridCol>
                <a:gridCol w="745903">
                  <a:extLst>
                    <a:ext uri="{9D8B030D-6E8A-4147-A177-3AD203B41FA5}">
                      <a16:colId xmlns:a16="http://schemas.microsoft.com/office/drawing/2014/main" val="1671272059"/>
                    </a:ext>
                  </a:extLst>
                </a:gridCol>
                <a:gridCol w="745903">
                  <a:extLst>
                    <a:ext uri="{9D8B030D-6E8A-4147-A177-3AD203B41FA5}">
                      <a16:colId xmlns:a16="http://schemas.microsoft.com/office/drawing/2014/main" val="3327957355"/>
                    </a:ext>
                  </a:extLst>
                </a:gridCol>
                <a:gridCol w="745903">
                  <a:extLst>
                    <a:ext uri="{9D8B030D-6E8A-4147-A177-3AD203B41FA5}">
                      <a16:colId xmlns:a16="http://schemas.microsoft.com/office/drawing/2014/main" val="2496732478"/>
                    </a:ext>
                  </a:extLst>
                </a:gridCol>
                <a:gridCol w="932379">
                  <a:extLst>
                    <a:ext uri="{9D8B030D-6E8A-4147-A177-3AD203B41FA5}">
                      <a16:colId xmlns:a16="http://schemas.microsoft.com/office/drawing/2014/main" val="2170844502"/>
                    </a:ext>
                  </a:extLst>
                </a:gridCol>
              </a:tblGrid>
              <a:tr h="356098">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gridSpan="11">
                  <a:txBody>
                    <a:bodyPr/>
                    <a:lstStyle/>
                    <a:p>
                      <a:pPr algn="l" fontAlgn="b"/>
                      <a:r>
                        <a:rPr lang="en-US" sz="1100" u="none" strike="noStrike">
                          <a:effectLst/>
                        </a:rPr>
                        <a:t>Proposed  Wastewater Forcemain from Port Orford WWTP to Knapp Ranch</a:t>
                      </a:r>
                      <a:endParaRPr lang="en-US" sz="1100" b="1"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3759998435"/>
                  </a:ext>
                </a:extLst>
              </a:tr>
              <a:tr h="186007">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664808196"/>
                  </a:ext>
                </a:extLst>
              </a:tr>
              <a:tr h="127548">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1959907"/>
                  </a:ext>
                </a:extLst>
              </a:tr>
              <a:tr h="292319">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gridSpan="3">
                  <a:txBody>
                    <a:bodyPr/>
                    <a:lstStyle/>
                    <a:p>
                      <a:pPr algn="l" fontAlgn="b"/>
                      <a:r>
                        <a:rPr lang="en-US" sz="900" u="none" strike="noStrike">
                          <a:effectLst/>
                        </a:rPr>
                        <a:t>Breakdown of tasks</a:t>
                      </a:r>
                      <a:endParaRPr lang="en-US" sz="900" b="1"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gridSpan="4">
                  <a:txBody>
                    <a:bodyPr/>
                    <a:lstStyle/>
                    <a:p>
                      <a:pPr algn="l" fontAlgn="b"/>
                      <a:r>
                        <a:rPr lang="en-US" sz="900" u="none" strike="noStrike">
                          <a:effectLst/>
                        </a:rPr>
                        <a:t>Estimated timeline (in weeks)</a:t>
                      </a:r>
                      <a:endParaRPr lang="en-US" sz="900" b="1"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2240639058"/>
                  </a:ext>
                </a:extLst>
              </a:tr>
              <a:tr h="159434">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Start </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Duration</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2058690966"/>
                  </a:ext>
                </a:extLst>
              </a:tr>
              <a:tr h="228541">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Week</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(weeks)</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gridSpan="4">
                  <a:txBody>
                    <a:bodyPr/>
                    <a:lstStyle/>
                    <a:p>
                      <a:pPr algn="l" fontAlgn="b"/>
                      <a:r>
                        <a:rPr lang="en-US" sz="700" u="none" strike="noStrike">
                          <a:effectLst/>
                        </a:rPr>
                        <a:t>Estimated Project Duration (X = 1 week)</a:t>
                      </a:r>
                      <a:endParaRPr lang="en-US" sz="700" b="1"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1100158646"/>
                  </a:ext>
                </a:extLst>
              </a:tr>
              <a:tr h="159434">
                <a:tc gridSpan="3">
                  <a:txBody>
                    <a:bodyPr/>
                    <a:lstStyle/>
                    <a:p>
                      <a:pPr algn="l" fontAlgn="b"/>
                      <a:r>
                        <a:rPr lang="en-US" sz="700" u="none" strike="noStrike">
                          <a:effectLst/>
                        </a:rPr>
                        <a:t>Project Startup &amp; Meetings</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XX</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2289989163"/>
                  </a:ext>
                </a:extLst>
              </a:tr>
              <a:tr h="159434">
                <a:tc gridSpan="3">
                  <a:txBody>
                    <a:bodyPr/>
                    <a:lstStyle/>
                    <a:p>
                      <a:pPr algn="l" fontAlgn="b"/>
                      <a:r>
                        <a:rPr lang="en-US" sz="700" u="none" strike="noStrike">
                          <a:effectLst/>
                        </a:rPr>
                        <a:t>Prepare Base Mapping</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   XX</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2061447425"/>
                  </a:ext>
                </a:extLst>
              </a:tr>
              <a:tr h="159434">
                <a:tc gridSpan="2">
                  <a:txBody>
                    <a:bodyPr/>
                    <a:lstStyle/>
                    <a:p>
                      <a:pPr algn="l" fontAlgn="b"/>
                      <a:r>
                        <a:rPr lang="en-US" sz="700" u="none" strike="noStrike">
                          <a:effectLst/>
                        </a:rPr>
                        <a:t>Predesign Report </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      XX</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2242385665"/>
                  </a:ext>
                </a:extLst>
              </a:tr>
              <a:tr h="228541">
                <a:tc gridSpan="3">
                  <a:txBody>
                    <a:bodyPr/>
                    <a:lstStyle/>
                    <a:p>
                      <a:pPr algn="l" fontAlgn="b"/>
                      <a:r>
                        <a:rPr lang="en-US" sz="700" u="none" strike="noStrike">
                          <a:effectLst/>
                        </a:rPr>
                        <a:t>Prepare 90% Construction Plans</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gridSpan="2">
                  <a:txBody>
                    <a:bodyPr/>
                    <a:lstStyle/>
                    <a:p>
                      <a:pPr algn="l" fontAlgn="b"/>
                      <a:r>
                        <a:rPr lang="en-US" sz="900" u="none" strike="noStrike">
                          <a:effectLst/>
                        </a:rPr>
                        <a:t>         XXX</a:t>
                      </a:r>
                      <a:endParaRPr lang="en-US" sz="9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3537667598"/>
                  </a:ext>
                </a:extLst>
              </a:tr>
              <a:tr h="159434">
                <a:tc gridSpan="2">
                  <a:txBody>
                    <a:bodyPr/>
                    <a:lstStyle/>
                    <a:p>
                      <a:pPr algn="l" fontAlgn="b"/>
                      <a:r>
                        <a:rPr lang="en-US" sz="700" u="none" strike="noStrike">
                          <a:effectLst/>
                        </a:rPr>
                        <a:t>DEQ First Review</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6</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gridSpan="3">
                  <a:txBody>
                    <a:bodyPr/>
                    <a:lstStyle/>
                    <a:p>
                      <a:pPr algn="l" fontAlgn="b"/>
                      <a:r>
                        <a:rPr lang="en-US" sz="900" u="none" strike="noStrike">
                          <a:effectLst/>
                        </a:rPr>
                        <a:t>              XXXXXXXX</a:t>
                      </a:r>
                      <a:endParaRPr lang="en-US" sz="9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3059635729"/>
                  </a:ext>
                </a:extLst>
              </a:tr>
              <a:tr h="159434">
                <a:tc gridSpan="3">
                  <a:txBody>
                    <a:bodyPr/>
                    <a:lstStyle/>
                    <a:p>
                      <a:pPr algn="l" fontAlgn="b"/>
                      <a:r>
                        <a:rPr lang="en-US" sz="700" u="none" strike="noStrike">
                          <a:effectLst/>
                        </a:rPr>
                        <a:t>Final Plans &amp; Specifications</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13</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XXXX</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646098074"/>
                  </a:ext>
                </a:extLst>
              </a:tr>
              <a:tr h="228541">
                <a:tc gridSpan="3">
                  <a:txBody>
                    <a:bodyPr/>
                    <a:lstStyle/>
                    <a:p>
                      <a:pPr algn="l" fontAlgn="b"/>
                      <a:r>
                        <a:rPr lang="en-US" sz="700" u="none" strike="noStrike">
                          <a:effectLst/>
                        </a:rPr>
                        <a:t>DEQ Final Review &amp; Permitting </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16</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      XX</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1215349154"/>
                  </a:ext>
                </a:extLst>
              </a:tr>
              <a:tr h="260429">
                <a:tc gridSpan="2">
                  <a:txBody>
                    <a:bodyPr/>
                    <a:lstStyle/>
                    <a:p>
                      <a:pPr algn="l" fontAlgn="b"/>
                      <a:r>
                        <a:rPr lang="en-US" sz="700" u="none" strike="noStrike">
                          <a:effectLst/>
                        </a:rPr>
                        <a:t>Bidding Support</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17</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700" u="none" strike="noStrike">
                          <a:effectLst/>
                        </a:rPr>
                        <a:t>            </a:t>
                      </a:r>
                      <a:r>
                        <a:rPr lang="en-US" sz="900" u="none" strike="noStrike">
                          <a:effectLst/>
                        </a:rPr>
                        <a:t>XX</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3827568450"/>
                  </a:ext>
                </a:extLst>
              </a:tr>
              <a:tr h="159434">
                <a:tc gridSpan="4">
                  <a:txBody>
                    <a:bodyPr/>
                    <a:lstStyle/>
                    <a:p>
                      <a:pPr algn="l" fontAlgn="b"/>
                      <a:r>
                        <a:rPr lang="en-US" sz="700" u="none" strike="noStrike">
                          <a:effectLst/>
                        </a:rPr>
                        <a:t>Construction Admin. &amp; Inspection</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19</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gridSpan="3">
                  <a:txBody>
                    <a:bodyPr/>
                    <a:lstStyle/>
                    <a:p>
                      <a:pPr algn="l" fontAlgn="b"/>
                      <a:r>
                        <a:rPr lang="en-US" sz="900" u="none" strike="noStrike">
                          <a:effectLst/>
                        </a:rPr>
                        <a:t>             XXXXXXXX</a:t>
                      </a:r>
                      <a:endParaRPr lang="en-US" sz="9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6665748"/>
                  </a:ext>
                </a:extLst>
              </a:tr>
              <a:tr h="159434">
                <a:tc gridSpan="5">
                  <a:txBody>
                    <a:bodyPr/>
                    <a:lstStyle/>
                    <a:p>
                      <a:pPr algn="l" fontAlgn="b"/>
                      <a:r>
                        <a:rPr lang="en-US" sz="700" u="none" strike="noStrike">
                          <a:effectLst/>
                        </a:rPr>
                        <a:t>Coord., Research, Property Corner Location</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X</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2780067925"/>
                  </a:ext>
                </a:extLst>
              </a:tr>
              <a:tr h="159434">
                <a:tc gridSpan="2">
                  <a:txBody>
                    <a:bodyPr/>
                    <a:lstStyle/>
                    <a:p>
                      <a:pPr algn="l" fontAlgn="b"/>
                      <a:r>
                        <a:rPr lang="en-US" sz="700" u="none" strike="noStrike">
                          <a:effectLst/>
                        </a:rPr>
                        <a:t>Traverse &amp; Control</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  X</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3021844928"/>
                  </a:ext>
                </a:extLst>
              </a:tr>
              <a:tr h="159434">
                <a:tc gridSpan="2">
                  <a:txBody>
                    <a:bodyPr/>
                    <a:lstStyle/>
                    <a:p>
                      <a:pPr algn="l" fontAlgn="b"/>
                      <a:r>
                        <a:rPr lang="en-US" sz="700" u="none" strike="noStrike">
                          <a:effectLst/>
                        </a:rPr>
                        <a:t>Field/Route Survey</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  XX</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1330207149"/>
                  </a:ext>
                </a:extLst>
              </a:tr>
              <a:tr h="159434">
                <a:tc gridSpan="3">
                  <a:txBody>
                    <a:bodyPr/>
                    <a:lstStyle/>
                    <a:p>
                      <a:pPr algn="l" fontAlgn="b"/>
                      <a:r>
                        <a:rPr lang="en-US" sz="700" u="none" strike="noStrike">
                          <a:effectLst/>
                        </a:rPr>
                        <a:t>Utility Ties &amp; Field Measure</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  XX</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675908506"/>
                  </a:ext>
                </a:extLst>
              </a:tr>
              <a:tr h="159434">
                <a:tc>
                  <a:txBody>
                    <a:bodyPr/>
                    <a:lstStyle/>
                    <a:p>
                      <a:pPr algn="l" fontAlgn="b"/>
                      <a:r>
                        <a:rPr lang="en-US" sz="700" u="none" strike="noStrike">
                          <a:effectLst/>
                        </a:rPr>
                        <a:t>Levels</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  XX</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3705335033"/>
                  </a:ext>
                </a:extLst>
              </a:tr>
              <a:tr h="159434">
                <a:tc>
                  <a:txBody>
                    <a:bodyPr/>
                    <a:lstStyle/>
                    <a:p>
                      <a:pPr algn="l" fontAlgn="b"/>
                      <a:r>
                        <a:rPr lang="en-US" sz="700" u="none" strike="noStrike">
                          <a:effectLst/>
                        </a:rPr>
                        <a:t>Travel</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  XX</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3486022317"/>
                  </a:ext>
                </a:extLst>
              </a:tr>
              <a:tr h="159434">
                <a:tc gridSpan="2">
                  <a:txBody>
                    <a:bodyPr/>
                    <a:lstStyle/>
                    <a:p>
                      <a:pPr algn="l" fontAlgn="b"/>
                      <a:r>
                        <a:rPr lang="en-US" sz="700" u="none" strike="noStrike">
                          <a:effectLst/>
                        </a:rPr>
                        <a:t>Easements</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  XX</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2745504088"/>
                  </a:ext>
                </a:extLst>
              </a:tr>
              <a:tr h="159434">
                <a:tc gridSpan="3">
                  <a:txBody>
                    <a:bodyPr/>
                    <a:lstStyle/>
                    <a:p>
                      <a:pPr algn="l" fontAlgn="b"/>
                      <a:r>
                        <a:rPr lang="en-US" sz="700" u="none" strike="noStrike">
                          <a:effectLst/>
                        </a:rPr>
                        <a:t>WWTP Piping Modifications</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19</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gridSpan="2">
                  <a:txBody>
                    <a:bodyPr/>
                    <a:lstStyle/>
                    <a:p>
                      <a:pPr algn="l" fontAlgn="b"/>
                      <a:r>
                        <a:rPr lang="en-US" sz="900" u="none" strike="noStrike">
                          <a:effectLst/>
                        </a:rPr>
                        <a:t>             XX</a:t>
                      </a:r>
                      <a:endParaRPr lang="en-US" sz="9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1052605782"/>
                  </a:ext>
                </a:extLst>
              </a:tr>
              <a:tr h="159434">
                <a:tc gridSpan="2">
                  <a:txBody>
                    <a:bodyPr/>
                    <a:lstStyle/>
                    <a:p>
                      <a:pPr algn="l" fontAlgn="b"/>
                      <a:r>
                        <a:rPr lang="en-US" sz="700" u="none" strike="noStrike">
                          <a:effectLst/>
                        </a:rPr>
                        <a:t>Pump Station</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21</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gridSpan="2">
                  <a:txBody>
                    <a:bodyPr/>
                    <a:lstStyle/>
                    <a:p>
                      <a:pPr algn="l" fontAlgn="b"/>
                      <a:r>
                        <a:rPr lang="en-US" sz="900" u="none" strike="noStrike">
                          <a:effectLst/>
                        </a:rPr>
                        <a:t>                XXX</a:t>
                      </a:r>
                      <a:endParaRPr lang="en-US" sz="9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1777287822"/>
                  </a:ext>
                </a:extLst>
              </a:tr>
              <a:tr h="159434">
                <a:tc gridSpan="2">
                  <a:txBody>
                    <a:bodyPr/>
                    <a:lstStyle/>
                    <a:p>
                      <a:pPr algn="l" fontAlgn="b"/>
                      <a:r>
                        <a:rPr lang="en-US" sz="700" u="none" strike="noStrike">
                          <a:effectLst/>
                        </a:rPr>
                        <a:t>Chlorination System</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24</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900" u="none" strike="noStrike">
                          <a:effectLst/>
                        </a:rPr>
                        <a:t>    X</a:t>
                      </a:r>
                      <a:endParaRPr lang="en-US" sz="9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1486494144"/>
                  </a:ext>
                </a:extLst>
              </a:tr>
              <a:tr h="159434">
                <a:tc gridSpan="5">
                  <a:txBody>
                    <a:bodyPr/>
                    <a:lstStyle/>
                    <a:p>
                      <a:pPr algn="l" fontAlgn="b"/>
                      <a:r>
                        <a:rPr lang="en-US" sz="700" u="none" strike="noStrike">
                          <a:effectLst/>
                        </a:rPr>
                        <a:t>Wastewater Forcemain (14,000' @ $55/foot)</a:t>
                      </a:r>
                      <a:endParaRPr lang="en-US" sz="7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19</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ct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gridSpan="3">
                  <a:txBody>
                    <a:bodyPr/>
                    <a:lstStyle/>
                    <a:p>
                      <a:pPr algn="l" fontAlgn="b"/>
                      <a:r>
                        <a:rPr lang="en-US" sz="900" u="none" strike="noStrike">
                          <a:effectLst/>
                        </a:rPr>
                        <a:t>              XXXXXXXX</a:t>
                      </a:r>
                      <a:endParaRPr lang="en-US" sz="900" b="0" i="0" u="none" strike="noStrike">
                        <a:solidFill>
                          <a:srgbClr val="000000"/>
                        </a:solidFill>
                        <a:effectLst/>
                        <a:latin typeface="Calibri" panose="020F0502020204030204" pitchFamily="34" charset="0"/>
                      </a:endParaRPr>
                    </a:p>
                  </a:txBody>
                  <a:tcPr marL="5080" marR="5080" marT="508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8642903"/>
                  </a:ext>
                </a:extLst>
              </a:tr>
              <a:tr h="127548">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964119813"/>
                  </a:ext>
                </a:extLst>
              </a:tr>
              <a:tr h="127548">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700" u="none" strike="noStrike">
                          <a:effectLst/>
                        </a:rPr>
                        <a:t>Weeks</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700" u="none" strike="noStrike">
                          <a:effectLst/>
                        </a:rPr>
                        <a:t>7</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700" u="none" strike="noStrike">
                          <a:effectLst/>
                        </a:rPr>
                        <a:t>13</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700" u="none" strike="noStrike">
                          <a:effectLst/>
                        </a:rPr>
                        <a:t>20</a:t>
                      </a:r>
                      <a:endParaRPr lang="en-US" sz="700" b="0" i="0" u="none" strike="noStrike">
                        <a:solidFill>
                          <a:srgbClr val="000000"/>
                        </a:solidFill>
                        <a:effectLst/>
                        <a:latin typeface="Calibri" panose="020F0502020204030204" pitchFamily="34" charset="0"/>
                      </a:endParaRPr>
                    </a:p>
                  </a:txBody>
                  <a:tcPr marL="5080" marR="5080" marT="5080" marB="0" anchor="b"/>
                </a:tc>
                <a:tc>
                  <a:txBody>
                    <a:bodyPr/>
                    <a:lstStyle/>
                    <a:p>
                      <a:pPr algn="l" fontAlgn="b"/>
                      <a:r>
                        <a:rPr lang="en-US" sz="700" u="none" strike="noStrike" dirty="0">
                          <a:effectLst/>
                        </a:rPr>
                        <a:t>27</a:t>
                      </a:r>
                      <a:endParaRPr lang="en-US" sz="700" b="0" i="0" u="none" strike="noStrike" dirty="0">
                        <a:solidFill>
                          <a:srgbClr val="000000"/>
                        </a:solidFill>
                        <a:effectLst/>
                        <a:latin typeface="Calibri" panose="020F0502020204030204" pitchFamily="34" charset="0"/>
                      </a:endParaRPr>
                    </a:p>
                  </a:txBody>
                  <a:tcPr marL="5080" marR="5080" marT="5080" marB="0" anchor="b"/>
                </a:tc>
                <a:extLst>
                  <a:ext uri="{0D108BD9-81ED-4DB2-BD59-A6C34878D82A}">
                    <a16:rowId xmlns:a16="http://schemas.microsoft.com/office/drawing/2014/main" val="2542662326"/>
                  </a:ext>
                </a:extLst>
              </a:tr>
            </a:tbl>
          </a:graphicData>
        </a:graphic>
      </p:graphicFrame>
    </p:spTree>
    <p:extLst>
      <p:ext uri="{BB962C8B-B14F-4D97-AF65-F5344CB8AC3E}">
        <p14:creationId xmlns:p14="http://schemas.microsoft.com/office/powerpoint/2010/main" val="1346064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15199</TotalTime>
  <Words>805</Words>
  <Application>Microsoft Office PowerPoint</Application>
  <PresentationFormat>Widescreen</PresentationFormat>
  <Paragraphs>150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Symbol</vt:lpstr>
      <vt:lpstr>Wingdings 3</vt:lpstr>
      <vt:lpstr>Ion</vt:lpstr>
      <vt:lpstr>City of Port Orford Effluent Wastewater   Keep Disposing Into the Pacific Ocean or Provide for Beneficial Reuse? </vt:lpstr>
      <vt:lpstr>DEQ Water Reuse Program</vt:lpstr>
      <vt:lpstr>PowerPoint Presentation</vt:lpstr>
      <vt:lpstr>PowerPoint Presentation</vt:lpstr>
      <vt:lpstr>PowerPoint Presentation</vt:lpstr>
      <vt:lpstr>PowerPoint Presentation</vt:lpstr>
      <vt:lpstr>Pipeline route through Port Orford</vt:lpstr>
      <vt:lpstr>Two approved routes: Preferred &amp; Optional</vt:lpstr>
      <vt:lpstr>PowerPoint Presentation</vt:lpstr>
      <vt:lpstr>PowerPoint Presentation</vt:lpstr>
      <vt:lpstr>City of Port Orford Effluent Wastewater   Keep Disposing Into the Pacific Ocean or Provide for Beneficial Reuse?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Troy Russell</dc:creator>
  <cp:lastModifiedBy>Troy Russell</cp:lastModifiedBy>
  <cp:revision>32</cp:revision>
  <cp:lastPrinted>2016-04-18T15:44:52Z</cp:lastPrinted>
  <dcterms:created xsi:type="dcterms:W3CDTF">2016-04-14T14:01:09Z</dcterms:created>
  <dcterms:modified xsi:type="dcterms:W3CDTF">2025-02-20T19:27:47Z</dcterms:modified>
</cp:coreProperties>
</file>