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7" r:id="rId4"/>
  </p:sldMasterIdLst>
  <p:notesMasterIdLst>
    <p:notesMasterId r:id="rId19"/>
  </p:notesMasterIdLst>
  <p:handoutMasterIdLst>
    <p:handoutMasterId r:id="rId20"/>
  </p:handoutMasterIdLst>
  <p:sldIdLst>
    <p:sldId id="410" r:id="rId5"/>
    <p:sldId id="415" r:id="rId6"/>
    <p:sldId id="383" r:id="rId7"/>
    <p:sldId id="391" r:id="rId8"/>
    <p:sldId id="411" r:id="rId9"/>
    <p:sldId id="408" r:id="rId10"/>
    <p:sldId id="412" r:id="rId11"/>
    <p:sldId id="414" r:id="rId12"/>
    <p:sldId id="407" r:id="rId13"/>
    <p:sldId id="416" r:id="rId14"/>
    <p:sldId id="417" r:id="rId15"/>
    <p:sldId id="418" r:id="rId16"/>
    <p:sldId id="419" r:id="rId17"/>
    <p:sldId id="39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165E3A-FDE8-46A1-81C1-FA5E10E544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10DD5E4-5B46-42F4-B913-1D6FF3DA6202}">
      <dgm:prSet/>
      <dgm:spPr/>
      <dgm:t>
        <a:bodyPr/>
        <a:lstStyle/>
        <a:p>
          <a:r>
            <a:rPr lang="en-US" b="1" dirty="0"/>
            <a:t>Budget Message</a:t>
          </a:r>
        </a:p>
      </dgm:t>
    </dgm:pt>
    <dgm:pt modelId="{68157A54-9A47-46EB-96CD-AE4C2239095E}" type="parTrans" cxnId="{FFF3FA08-BAE1-4BEF-8C19-2CFF52698E85}">
      <dgm:prSet/>
      <dgm:spPr/>
      <dgm:t>
        <a:bodyPr/>
        <a:lstStyle/>
        <a:p>
          <a:endParaRPr lang="en-US"/>
        </a:p>
      </dgm:t>
    </dgm:pt>
    <dgm:pt modelId="{79D3C94C-AB66-4839-BA9B-F8CF5B1484E9}" type="sibTrans" cxnId="{FFF3FA08-BAE1-4BEF-8C19-2CFF52698E85}">
      <dgm:prSet/>
      <dgm:spPr/>
      <dgm:t>
        <a:bodyPr/>
        <a:lstStyle/>
        <a:p>
          <a:endParaRPr lang="en-US"/>
        </a:p>
      </dgm:t>
    </dgm:pt>
    <dgm:pt modelId="{7BD8D3C5-8DED-4AB0-B102-5BDBCDD71861}">
      <dgm:prSet/>
      <dgm:spPr/>
      <dgm:t>
        <a:bodyPr/>
        <a:lstStyle/>
        <a:p>
          <a:r>
            <a:rPr lang="en-US" b="1" dirty="0"/>
            <a:t>Budget Overview/ Data Review</a:t>
          </a:r>
        </a:p>
      </dgm:t>
    </dgm:pt>
    <dgm:pt modelId="{684260C6-0214-4BB8-A27B-DD2D2295D5D1}" type="parTrans" cxnId="{0313690A-A9FF-4EFF-A779-00E937A63313}">
      <dgm:prSet/>
      <dgm:spPr/>
      <dgm:t>
        <a:bodyPr/>
        <a:lstStyle/>
        <a:p>
          <a:endParaRPr lang="en-US"/>
        </a:p>
      </dgm:t>
    </dgm:pt>
    <dgm:pt modelId="{B7B58B7D-80BA-43EF-AF17-E61B309234EF}" type="sibTrans" cxnId="{0313690A-A9FF-4EFF-A779-00E937A63313}">
      <dgm:prSet/>
      <dgm:spPr/>
      <dgm:t>
        <a:bodyPr/>
        <a:lstStyle/>
        <a:p>
          <a:endParaRPr lang="en-US"/>
        </a:p>
      </dgm:t>
    </dgm:pt>
    <dgm:pt modelId="{59E8D865-ED27-4154-91D3-2FD571C73912}">
      <dgm:prSet/>
      <dgm:spPr/>
      <dgm:t>
        <a:bodyPr/>
        <a:lstStyle/>
        <a:p>
          <a:r>
            <a:rPr lang="en-US" b="1" dirty="0"/>
            <a:t>Future Challenges</a:t>
          </a:r>
        </a:p>
      </dgm:t>
    </dgm:pt>
    <dgm:pt modelId="{43460062-78E6-45F1-AD98-31CCA51BCC6A}" type="parTrans" cxnId="{7971958E-E051-4764-B0E2-AF327E9DAB63}">
      <dgm:prSet/>
      <dgm:spPr/>
      <dgm:t>
        <a:bodyPr/>
        <a:lstStyle/>
        <a:p>
          <a:endParaRPr lang="en-US"/>
        </a:p>
      </dgm:t>
    </dgm:pt>
    <dgm:pt modelId="{33A99B83-8ECE-44A9-B6A1-27715B54383C}" type="sibTrans" cxnId="{7971958E-E051-4764-B0E2-AF327E9DAB63}">
      <dgm:prSet/>
      <dgm:spPr/>
      <dgm:t>
        <a:bodyPr/>
        <a:lstStyle/>
        <a:p>
          <a:endParaRPr lang="en-US"/>
        </a:p>
      </dgm:t>
    </dgm:pt>
    <dgm:pt modelId="{AFE82C7B-A5F1-4E39-A554-3F1C1EAAB4D9}">
      <dgm:prSet/>
      <dgm:spPr/>
      <dgm:t>
        <a:bodyPr/>
        <a:lstStyle/>
        <a:p>
          <a:r>
            <a:rPr lang="en-US" b="1" i="0" dirty="0"/>
            <a:t>Fund-by-Fund Approval</a:t>
          </a:r>
          <a:endParaRPr lang="en-US" dirty="0"/>
        </a:p>
      </dgm:t>
    </dgm:pt>
    <dgm:pt modelId="{DD587145-F224-4C77-AB24-AB9CA3DB1905}" type="parTrans" cxnId="{3030DCBC-D80F-466F-891D-2B5E285628A1}">
      <dgm:prSet/>
      <dgm:spPr/>
      <dgm:t>
        <a:bodyPr/>
        <a:lstStyle/>
        <a:p>
          <a:endParaRPr lang="en-US"/>
        </a:p>
      </dgm:t>
    </dgm:pt>
    <dgm:pt modelId="{FD775C8F-E0AC-48BD-AC97-E5D39A17C2E1}" type="sibTrans" cxnId="{3030DCBC-D80F-466F-891D-2B5E285628A1}">
      <dgm:prSet/>
      <dgm:spPr/>
      <dgm:t>
        <a:bodyPr/>
        <a:lstStyle/>
        <a:p>
          <a:endParaRPr lang="en-US"/>
        </a:p>
      </dgm:t>
    </dgm:pt>
    <dgm:pt modelId="{382F5CC9-6FCD-47A4-8F07-209B8D0FF9F5}">
      <dgm:prSet/>
      <dgm:spPr/>
      <dgm:t>
        <a:bodyPr/>
        <a:lstStyle/>
        <a:p>
          <a:r>
            <a:rPr lang="en-US" b="1" dirty="0"/>
            <a:t>City Successes</a:t>
          </a:r>
        </a:p>
      </dgm:t>
    </dgm:pt>
    <dgm:pt modelId="{70D86924-1AD7-4ED3-AE0F-535C9DA809AE}" type="parTrans" cxnId="{8517211D-B64B-4F83-91CD-6A3998B000C3}">
      <dgm:prSet/>
      <dgm:spPr/>
      <dgm:t>
        <a:bodyPr/>
        <a:lstStyle/>
        <a:p>
          <a:endParaRPr lang="en-US"/>
        </a:p>
      </dgm:t>
    </dgm:pt>
    <dgm:pt modelId="{A4A70176-14E0-4A96-8BE6-141770F86CAE}" type="sibTrans" cxnId="{8517211D-B64B-4F83-91CD-6A3998B000C3}">
      <dgm:prSet/>
      <dgm:spPr/>
      <dgm:t>
        <a:bodyPr/>
        <a:lstStyle/>
        <a:p>
          <a:endParaRPr lang="en-US"/>
        </a:p>
      </dgm:t>
    </dgm:pt>
    <dgm:pt modelId="{405E9131-E132-4F9B-A5C4-94589FF8143C}" type="pres">
      <dgm:prSet presAssocID="{BF165E3A-FDE8-46A1-81C1-FA5E10E544B0}" presName="linear" presStyleCnt="0">
        <dgm:presLayoutVars>
          <dgm:animLvl val="lvl"/>
          <dgm:resizeHandles val="exact"/>
        </dgm:presLayoutVars>
      </dgm:prSet>
      <dgm:spPr/>
    </dgm:pt>
    <dgm:pt modelId="{3C52D5DB-3DF8-4120-9D6A-802810261355}" type="pres">
      <dgm:prSet presAssocID="{310DD5E4-5B46-42F4-B913-1D6FF3DA6202}" presName="parentText" presStyleLbl="node1" presStyleIdx="0" presStyleCnt="5" custLinFactNeighborY="-25441">
        <dgm:presLayoutVars>
          <dgm:chMax val="0"/>
          <dgm:bulletEnabled val="1"/>
        </dgm:presLayoutVars>
      </dgm:prSet>
      <dgm:spPr/>
    </dgm:pt>
    <dgm:pt modelId="{D0EBE7FD-ED49-416E-B5AC-0574A5EEB4E9}" type="pres">
      <dgm:prSet presAssocID="{79D3C94C-AB66-4839-BA9B-F8CF5B1484E9}" presName="spacer" presStyleCnt="0"/>
      <dgm:spPr/>
    </dgm:pt>
    <dgm:pt modelId="{F4EFEB57-FA8C-4F6F-96BF-769A1EB35492}" type="pres">
      <dgm:prSet presAssocID="{382F5CC9-6FCD-47A4-8F07-209B8D0FF9F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84022A-F9AE-4FD0-9182-F850AD117E5D}" type="pres">
      <dgm:prSet presAssocID="{A4A70176-14E0-4A96-8BE6-141770F86CAE}" presName="spacer" presStyleCnt="0"/>
      <dgm:spPr/>
    </dgm:pt>
    <dgm:pt modelId="{1A3154EE-464E-489B-AD11-3B751434569B}" type="pres">
      <dgm:prSet presAssocID="{7BD8D3C5-8DED-4AB0-B102-5BDBCDD71861}" presName="parentText" presStyleLbl="node1" presStyleIdx="2" presStyleCnt="5" custLinFactY="100000" custLinFactNeighborY="114084">
        <dgm:presLayoutVars>
          <dgm:chMax val="0"/>
          <dgm:bulletEnabled val="1"/>
        </dgm:presLayoutVars>
      </dgm:prSet>
      <dgm:spPr/>
    </dgm:pt>
    <dgm:pt modelId="{EFBB3F32-3D8F-446C-B6A6-B5FA949AB143}" type="pres">
      <dgm:prSet presAssocID="{B7B58B7D-80BA-43EF-AF17-E61B309234EF}" presName="spacer" presStyleCnt="0"/>
      <dgm:spPr/>
    </dgm:pt>
    <dgm:pt modelId="{467D93A2-8A10-4971-A798-A7A682FECC2E}" type="pres">
      <dgm:prSet presAssocID="{59E8D865-ED27-4154-91D3-2FD571C73912}" presName="parentText" presStyleLbl="node1" presStyleIdx="3" presStyleCnt="5" custLinFactY="-98394" custLinFactNeighborY="-100000">
        <dgm:presLayoutVars>
          <dgm:chMax val="0"/>
          <dgm:bulletEnabled val="1"/>
        </dgm:presLayoutVars>
      </dgm:prSet>
      <dgm:spPr/>
    </dgm:pt>
    <dgm:pt modelId="{3D3D8C77-C214-43EF-9E7D-1141E7485109}" type="pres">
      <dgm:prSet presAssocID="{33A99B83-8ECE-44A9-B6A1-27715B54383C}" presName="spacer" presStyleCnt="0"/>
      <dgm:spPr/>
    </dgm:pt>
    <dgm:pt modelId="{BD22E970-3C0C-49CD-8E5C-84DCB4611693}" type="pres">
      <dgm:prSet presAssocID="{AFE82C7B-A5F1-4E39-A554-3F1C1EAAB4D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1768800-45C1-4CBD-B1D4-A49913B9CA7C}" type="presOf" srcId="{310DD5E4-5B46-42F4-B913-1D6FF3DA6202}" destId="{3C52D5DB-3DF8-4120-9D6A-802810261355}" srcOrd="0" destOrd="0" presId="urn:microsoft.com/office/officeart/2005/8/layout/vList2"/>
    <dgm:cxn modelId="{FFF3FA08-BAE1-4BEF-8C19-2CFF52698E85}" srcId="{BF165E3A-FDE8-46A1-81C1-FA5E10E544B0}" destId="{310DD5E4-5B46-42F4-B913-1D6FF3DA6202}" srcOrd="0" destOrd="0" parTransId="{68157A54-9A47-46EB-96CD-AE4C2239095E}" sibTransId="{79D3C94C-AB66-4839-BA9B-F8CF5B1484E9}"/>
    <dgm:cxn modelId="{0313690A-A9FF-4EFF-A779-00E937A63313}" srcId="{BF165E3A-FDE8-46A1-81C1-FA5E10E544B0}" destId="{7BD8D3C5-8DED-4AB0-B102-5BDBCDD71861}" srcOrd="2" destOrd="0" parTransId="{684260C6-0214-4BB8-A27B-DD2D2295D5D1}" sibTransId="{B7B58B7D-80BA-43EF-AF17-E61B309234EF}"/>
    <dgm:cxn modelId="{8517211D-B64B-4F83-91CD-6A3998B000C3}" srcId="{BF165E3A-FDE8-46A1-81C1-FA5E10E544B0}" destId="{382F5CC9-6FCD-47A4-8F07-209B8D0FF9F5}" srcOrd="1" destOrd="0" parTransId="{70D86924-1AD7-4ED3-AE0F-535C9DA809AE}" sibTransId="{A4A70176-14E0-4A96-8BE6-141770F86CAE}"/>
    <dgm:cxn modelId="{CE94D346-932D-437B-A57D-E551D822F63F}" type="presOf" srcId="{382F5CC9-6FCD-47A4-8F07-209B8D0FF9F5}" destId="{F4EFEB57-FA8C-4F6F-96BF-769A1EB35492}" srcOrd="0" destOrd="0" presId="urn:microsoft.com/office/officeart/2005/8/layout/vList2"/>
    <dgm:cxn modelId="{7971958E-E051-4764-B0E2-AF327E9DAB63}" srcId="{BF165E3A-FDE8-46A1-81C1-FA5E10E544B0}" destId="{59E8D865-ED27-4154-91D3-2FD571C73912}" srcOrd="3" destOrd="0" parTransId="{43460062-78E6-45F1-AD98-31CCA51BCC6A}" sibTransId="{33A99B83-8ECE-44A9-B6A1-27715B54383C}"/>
    <dgm:cxn modelId="{D9527F93-A4D3-43C9-A00C-A996B2E32AA6}" type="presOf" srcId="{BF165E3A-FDE8-46A1-81C1-FA5E10E544B0}" destId="{405E9131-E132-4F9B-A5C4-94589FF8143C}" srcOrd="0" destOrd="0" presId="urn:microsoft.com/office/officeart/2005/8/layout/vList2"/>
    <dgm:cxn modelId="{AF753495-003A-4090-9A46-C957CD81FF3F}" type="presOf" srcId="{7BD8D3C5-8DED-4AB0-B102-5BDBCDD71861}" destId="{1A3154EE-464E-489B-AD11-3B751434569B}" srcOrd="0" destOrd="0" presId="urn:microsoft.com/office/officeart/2005/8/layout/vList2"/>
    <dgm:cxn modelId="{DA60259C-F531-44C9-9179-384DC2F7283D}" type="presOf" srcId="{59E8D865-ED27-4154-91D3-2FD571C73912}" destId="{467D93A2-8A10-4971-A798-A7A682FECC2E}" srcOrd="0" destOrd="0" presId="urn:microsoft.com/office/officeart/2005/8/layout/vList2"/>
    <dgm:cxn modelId="{3030DCBC-D80F-466F-891D-2B5E285628A1}" srcId="{BF165E3A-FDE8-46A1-81C1-FA5E10E544B0}" destId="{AFE82C7B-A5F1-4E39-A554-3F1C1EAAB4D9}" srcOrd="4" destOrd="0" parTransId="{DD587145-F224-4C77-AB24-AB9CA3DB1905}" sibTransId="{FD775C8F-E0AC-48BD-AC97-E5D39A17C2E1}"/>
    <dgm:cxn modelId="{8BF239EF-0FBD-4E9F-806D-A0DA97B84FDA}" type="presOf" srcId="{AFE82C7B-A5F1-4E39-A554-3F1C1EAAB4D9}" destId="{BD22E970-3C0C-49CD-8E5C-84DCB4611693}" srcOrd="0" destOrd="0" presId="urn:microsoft.com/office/officeart/2005/8/layout/vList2"/>
    <dgm:cxn modelId="{1E291273-CCE9-47EE-84E2-76AD5A49C03E}" type="presParOf" srcId="{405E9131-E132-4F9B-A5C4-94589FF8143C}" destId="{3C52D5DB-3DF8-4120-9D6A-802810261355}" srcOrd="0" destOrd="0" presId="urn:microsoft.com/office/officeart/2005/8/layout/vList2"/>
    <dgm:cxn modelId="{B7928D42-63DA-48DB-8EFB-7407E6A9DC69}" type="presParOf" srcId="{405E9131-E132-4F9B-A5C4-94589FF8143C}" destId="{D0EBE7FD-ED49-416E-B5AC-0574A5EEB4E9}" srcOrd="1" destOrd="0" presId="urn:microsoft.com/office/officeart/2005/8/layout/vList2"/>
    <dgm:cxn modelId="{56067251-68D8-4A9E-9137-CBE4B882FD20}" type="presParOf" srcId="{405E9131-E132-4F9B-A5C4-94589FF8143C}" destId="{F4EFEB57-FA8C-4F6F-96BF-769A1EB35492}" srcOrd="2" destOrd="0" presId="urn:microsoft.com/office/officeart/2005/8/layout/vList2"/>
    <dgm:cxn modelId="{BBB6E11F-815D-4790-9F12-625A794A1D3A}" type="presParOf" srcId="{405E9131-E132-4F9B-A5C4-94589FF8143C}" destId="{B084022A-F9AE-4FD0-9182-F850AD117E5D}" srcOrd="3" destOrd="0" presId="urn:microsoft.com/office/officeart/2005/8/layout/vList2"/>
    <dgm:cxn modelId="{C019F4F0-21EE-4C09-AD57-4608C0A87388}" type="presParOf" srcId="{405E9131-E132-4F9B-A5C4-94589FF8143C}" destId="{1A3154EE-464E-489B-AD11-3B751434569B}" srcOrd="4" destOrd="0" presId="urn:microsoft.com/office/officeart/2005/8/layout/vList2"/>
    <dgm:cxn modelId="{D21DEABE-2FC8-40C6-A313-CD37D5F111DD}" type="presParOf" srcId="{405E9131-E132-4F9B-A5C4-94589FF8143C}" destId="{EFBB3F32-3D8F-446C-B6A6-B5FA949AB143}" srcOrd="5" destOrd="0" presId="urn:microsoft.com/office/officeart/2005/8/layout/vList2"/>
    <dgm:cxn modelId="{D8B5652B-D8C5-4CEA-83FE-9F49E5126A08}" type="presParOf" srcId="{405E9131-E132-4F9B-A5C4-94589FF8143C}" destId="{467D93A2-8A10-4971-A798-A7A682FECC2E}" srcOrd="6" destOrd="0" presId="urn:microsoft.com/office/officeart/2005/8/layout/vList2"/>
    <dgm:cxn modelId="{049BA8C0-90EB-4005-88AF-D8790A86D511}" type="presParOf" srcId="{405E9131-E132-4F9B-A5C4-94589FF8143C}" destId="{3D3D8C77-C214-43EF-9E7D-1141E7485109}" srcOrd="7" destOrd="0" presId="urn:microsoft.com/office/officeart/2005/8/layout/vList2"/>
    <dgm:cxn modelId="{FEDF4901-4686-44E6-84AE-D3494847FB67}" type="presParOf" srcId="{405E9131-E132-4F9B-A5C4-94589FF8143C}" destId="{BD22E970-3C0C-49CD-8E5C-84DCB461169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65E3A-FDE8-46A1-81C1-FA5E10E544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10DD5E4-5B46-42F4-B913-1D6FF3DA6202}">
      <dgm:prSet/>
      <dgm:spPr/>
      <dgm:t>
        <a:bodyPr/>
        <a:lstStyle/>
        <a:p>
          <a:r>
            <a:rPr lang="en-US" b="1" baseline="0" dirty="0"/>
            <a:t>Part-time Traffic Officer now Seasonal</a:t>
          </a:r>
        </a:p>
      </dgm:t>
    </dgm:pt>
    <dgm:pt modelId="{68157A54-9A47-46EB-96CD-AE4C2239095E}" type="parTrans" cxnId="{FFF3FA08-BAE1-4BEF-8C19-2CFF52698E85}">
      <dgm:prSet/>
      <dgm:spPr/>
      <dgm:t>
        <a:bodyPr/>
        <a:lstStyle/>
        <a:p>
          <a:endParaRPr lang="en-US"/>
        </a:p>
      </dgm:t>
    </dgm:pt>
    <dgm:pt modelId="{79D3C94C-AB66-4839-BA9B-F8CF5B1484E9}" type="sibTrans" cxnId="{FFF3FA08-BAE1-4BEF-8C19-2CFF52698E85}">
      <dgm:prSet/>
      <dgm:spPr/>
      <dgm:t>
        <a:bodyPr/>
        <a:lstStyle/>
        <a:p>
          <a:endParaRPr lang="en-US"/>
        </a:p>
      </dgm:t>
    </dgm:pt>
    <dgm:pt modelId="{7BD8D3C5-8DED-4AB0-B102-5BDBCDD71861}">
      <dgm:prSet/>
      <dgm:spPr/>
      <dgm:t>
        <a:bodyPr/>
        <a:lstStyle/>
        <a:p>
          <a:r>
            <a:rPr lang="en-US" b="1" dirty="0"/>
            <a:t>Increased TLT Percentage</a:t>
          </a:r>
        </a:p>
      </dgm:t>
    </dgm:pt>
    <dgm:pt modelId="{684260C6-0214-4BB8-A27B-DD2D2295D5D1}" type="parTrans" cxnId="{0313690A-A9FF-4EFF-A779-00E937A63313}">
      <dgm:prSet/>
      <dgm:spPr/>
      <dgm:t>
        <a:bodyPr/>
        <a:lstStyle/>
        <a:p>
          <a:endParaRPr lang="en-US"/>
        </a:p>
      </dgm:t>
    </dgm:pt>
    <dgm:pt modelId="{B7B58B7D-80BA-43EF-AF17-E61B309234EF}" type="sibTrans" cxnId="{0313690A-A9FF-4EFF-A779-00E937A63313}">
      <dgm:prSet/>
      <dgm:spPr/>
      <dgm:t>
        <a:bodyPr/>
        <a:lstStyle/>
        <a:p>
          <a:endParaRPr lang="en-US"/>
        </a:p>
      </dgm:t>
    </dgm:pt>
    <dgm:pt modelId="{59E8D865-ED27-4154-91D3-2FD571C73912}">
      <dgm:prSet/>
      <dgm:spPr/>
      <dgm:t>
        <a:bodyPr/>
        <a:lstStyle/>
        <a:p>
          <a:r>
            <a:rPr lang="en-US" b="1" dirty="0"/>
            <a:t>Public Safety Fee- $12 per month</a:t>
          </a:r>
        </a:p>
      </dgm:t>
    </dgm:pt>
    <dgm:pt modelId="{43460062-78E6-45F1-AD98-31CCA51BCC6A}" type="parTrans" cxnId="{7971958E-E051-4764-B0E2-AF327E9DAB63}">
      <dgm:prSet/>
      <dgm:spPr/>
      <dgm:t>
        <a:bodyPr/>
        <a:lstStyle/>
        <a:p>
          <a:endParaRPr lang="en-US"/>
        </a:p>
      </dgm:t>
    </dgm:pt>
    <dgm:pt modelId="{33A99B83-8ECE-44A9-B6A1-27715B54383C}" type="sibTrans" cxnId="{7971958E-E051-4764-B0E2-AF327E9DAB63}">
      <dgm:prSet/>
      <dgm:spPr/>
      <dgm:t>
        <a:bodyPr/>
        <a:lstStyle/>
        <a:p>
          <a:endParaRPr lang="en-US"/>
        </a:p>
      </dgm:t>
    </dgm:pt>
    <dgm:pt modelId="{AFE82C7B-A5F1-4E39-A554-3F1C1EAAB4D9}">
      <dgm:prSet/>
      <dgm:spPr/>
      <dgm:t>
        <a:bodyPr/>
        <a:lstStyle/>
        <a:p>
          <a:r>
            <a:rPr lang="en-US" b="1" dirty="0"/>
            <a:t>Increased Utility Rates by 3%</a:t>
          </a:r>
        </a:p>
      </dgm:t>
    </dgm:pt>
    <dgm:pt modelId="{DD587145-F224-4C77-AB24-AB9CA3DB1905}" type="parTrans" cxnId="{3030DCBC-D80F-466F-891D-2B5E285628A1}">
      <dgm:prSet/>
      <dgm:spPr/>
      <dgm:t>
        <a:bodyPr/>
        <a:lstStyle/>
        <a:p>
          <a:endParaRPr lang="en-US"/>
        </a:p>
      </dgm:t>
    </dgm:pt>
    <dgm:pt modelId="{FD775C8F-E0AC-48BD-AC97-E5D39A17C2E1}" type="sibTrans" cxnId="{3030DCBC-D80F-466F-891D-2B5E285628A1}">
      <dgm:prSet/>
      <dgm:spPr/>
      <dgm:t>
        <a:bodyPr/>
        <a:lstStyle/>
        <a:p>
          <a:endParaRPr lang="en-US"/>
        </a:p>
      </dgm:t>
    </dgm:pt>
    <dgm:pt modelId="{382F5CC9-6FCD-47A4-8F07-209B8D0FF9F5}">
      <dgm:prSet/>
      <dgm:spPr/>
      <dgm:t>
        <a:bodyPr/>
        <a:lstStyle/>
        <a:p>
          <a:r>
            <a:rPr lang="en-US" b="1" dirty="0"/>
            <a:t>Fewer Municipal Court Days</a:t>
          </a:r>
        </a:p>
      </dgm:t>
    </dgm:pt>
    <dgm:pt modelId="{70D86924-1AD7-4ED3-AE0F-535C9DA809AE}" type="parTrans" cxnId="{8517211D-B64B-4F83-91CD-6A3998B000C3}">
      <dgm:prSet/>
      <dgm:spPr/>
      <dgm:t>
        <a:bodyPr/>
        <a:lstStyle/>
        <a:p>
          <a:endParaRPr lang="en-US"/>
        </a:p>
      </dgm:t>
    </dgm:pt>
    <dgm:pt modelId="{A4A70176-14E0-4A96-8BE6-141770F86CAE}" type="sibTrans" cxnId="{8517211D-B64B-4F83-91CD-6A3998B000C3}">
      <dgm:prSet/>
      <dgm:spPr/>
      <dgm:t>
        <a:bodyPr/>
        <a:lstStyle/>
        <a:p>
          <a:endParaRPr lang="en-US"/>
        </a:p>
      </dgm:t>
    </dgm:pt>
    <dgm:pt modelId="{405E9131-E132-4F9B-A5C4-94589FF8143C}" type="pres">
      <dgm:prSet presAssocID="{BF165E3A-FDE8-46A1-81C1-FA5E10E544B0}" presName="linear" presStyleCnt="0">
        <dgm:presLayoutVars>
          <dgm:animLvl val="lvl"/>
          <dgm:resizeHandles val="exact"/>
        </dgm:presLayoutVars>
      </dgm:prSet>
      <dgm:spPr/>
    </dgm:pt>
    <dgm:pt modelId="{3C52D5DB-3DF8-4120-9D6A-802810261355}" type="pres">
      <dgm:prSet presAssocID="{310DD5E4-5B46-42F4-B913-1D6FF3DA6202}" presName="parentText" presStyleLbl="node1" presStyleIdx="0" presStyleCnt="5" custLinFactNeighborY="-33299">
        <dgm:presLayoutVars>
          <dgm:chMax val="0"/>
          <dgm:bulletEnabled val="1"/>
        </dgm:presLayoutVars>
      </dgm:prSet>
      <dgm:spPr/>
    </dgm:pt>
    <dgm:pt modelId="{D0EBE7FD-ED49-416E-B5AC-0574A5EEB4E9}" type="pres">
      <dgm:prSet presAssocID="{79D3C94C-AB66-4839-BA9B-F8CF5B1484E9}" presName="spacer" presStyleCnt="0"/>
      <dgm:spPr/>
    </dgm:pt>
    <dgm:pt modelId="{F4EFEB57-FA8C-4F6F-96BF-769A1EB35492}" type="pres">
      <dgm:prSet presAssocID="{382F5CC9-6FCD-47A4-8F07-209B8D0FF9F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84022A-F9AE-4FD0-9182-F850AD117E5D}" type="pres">
      <dgm:prSet presAssocID="{A4A70176-14E0-4A96-8BE6-141770F86CAE}" presName="spacer" presStyleCnt="0"/>
      <dgm:spPr/>
    </dgm:pt>
    <dgm:pt modelId="{1A3154EE-464E-489B-AD11-3B751434569B}" type="pres">
      <dgm:prSet presAssocID="{7BD8D3C5-8DED-4AB0-B102-5BDBCDD7186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FBB3F32-3D8F-446C-B6A6-B5FA949AB143}" type="pres">
      <dgm:prSet presAssocID="{B7B58B7D-80BA-43EF-AF17-E61B309234EF}" presName="spacer" presStyleCnt="0"/>
      <dgm:spPr/>
    </dgm:pt>
    <dgm:pt modelId="{467D93A2-8A10-4971-A798-A7A682FECC2E}" type="pres">
      <dgm:prSet presAssocID="{59E8D865-ED27-4154-91D3-2FD571C7391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D3D8C77-C214-43EF-9E7D-1141E7485109}" type="pres">
      <dgm:prSet presAssocID="{33A99B83-8ECE-44A9-B6A1-27715B54383C}" presName="spacer" presStyleCnt="0"/>
      <dgm:spPr/>
    </dgm:pt>
    <dgm:pt modelId="{BD22E970-3C0C-49CD-8E5C-84DCB4611693}" type="pres">
      <dgm:prSet presAssocID="{AFE82C7B-A5F1-4E39-A554-3F1C1EAAB4D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1768800-45C1-4CBD-B1D4-A49913B9CA7C}" type="presOf" srcId="{310DD5E4-5B46-42F4-B913-1D6FF3DA6202}" destId="{3C52D5DB-3DF8-4120-9D6A-802810261355}" srcOrd="0" destOrd="0" presId="urn:microsoft.com/office/officeart/2005/8/layout/vList2"/>
    <dgm:cxn modelId="{FFF3FA08-BAE1-4BEF-8C19-2CFF52698E85}" srcId="{BF165E3A-FDE8-46A1-81C1-FA5E10E544B0}" destId="{310DD5E4-5B46-42F4-B913-1D6FF3DA6202}" srcOrd="0" destOrd="0" parTransId="{68157A54-9A47-46EB-96CD-AE4C2239095E}" sibTransId="{79D3C94C-AB66-4839-BA9B-F8CF5B1484E9}"/>
    <dgm:cxn modelId="{0313690A-A9FF-4EFF-A779-00E937A63313}" srcId="{BF165E3A-FDE8-46A1-81C1-FA5E10E544B0}" destId="{7BD8D3C5-8DED-4AB0-B102-5BDBCDD71861}" srcOrd="2" destOrd="0" parTransId="{684260C6-0214-4BB8-A27B-DD2D2295D5D1}" sibTransId="{B7B58B7D-80BA-43EF-AF17-E61B309234EF}"/>
    <dgm:cxn modelId="{8517211D-B64B-4F83-91CD-6A3998B000C3}" srcId="{BF165E3A-FDE8-46A1-81C1-FA5E10E544B0}" destId="{382F5CC9-6FCD-47A4-8F07-209B8D0FF9F5}" srcOrd="1" destOrd="0" parTransId="{70D86924-1AD7-4ED3-AE0F-535C9DA809AE}" sibTransId="{A4A70176-14E0-4A96-8BE6-141770F86CAE}"/>
    <dgm:cxn modelId="{CE94D346-932D-437B-A57D-E551D822F63F}" type="presOf" srcId="{382F5CC9-6FCD-47A4-8F07-209B8D0FF9F5}" destId="{F4EFEB57-FA8C-4F6F-96BF-769A1EB35492}" srcOrd="0" destOrd="0" presId="urn:microsoft.com/office/officeart/2005/8/layout/vList2"/>
    <dgm:cxn modelId="{7971958E-E051-4764-B0E2-AF327E9DAB63}" srcId="{BF165E3A-FDE8-46A1-81C1-FA5E10E544B0}" destId="{59E8D865-ED27-4154-91D3-2FD571C73912}" srcOrd="3" destOrd="0" parTransId="{43460062-78E6-45F1-AD98-31CCA51BCC6A}" sibTransId="{33A99B83-8ECE-44A9-B6A1-27715B54383C}"/>
    <dgm:cxn modelId="{D9527F93-A4D3-43C9-A00C-A996B2E32AA6}" type="presOf" srcId="{BF165E3A-FDE8-46A1-81C1-FA5E10E544B0}" destId="{405E9131-E132-4F9B-A5C4-94589FF8143C}" srcOrd="0" destOrd="0" presId="urn:microsoft.com/office/officeart/2005/8/layout/vList2"/>
    <dgm:cxn modelId="{AF753495-003A-4090-9A46-C957CD81FF3F}" type="presOf" srcId="{7BD8D3C5-8DED-4AB0-B102-5BDBCDD71861}" destId="{1A3154EE-464E-489B-AD11-3B751434569B}" srcOrd="0" destOrd="0" presId="urn:microsoft.com/office/officeart/2005/8/layout/vList2"/>
    <dgm:cxn modelId="{DA60259C-F531-44C9-9179-384DC2F7283D}" type="presOf" srcId="{59E8D865-ED27-4154-91D3-2FD571C73912}" destId="{467D93A2-8A10-4971-A798-A7A682FECC2E}" srcOrd="0" destOrd="0" presId="urn:microsoft.com/office/officeart/2005/8/layout/vList2"/>
    <dgm:cxn modelId="{3030DCBC-D80F-466F-891D-2B5E285628A1}" srcId="{BF165E3A-FDE8-46A1-81C1-FA5E10E544B0}" destId="{AFE82C7B-A5F1-4E39-A554-3F1C1EAAB4D9}" srcOrd="4" destOrd="0" parTransId="{DD587145-F224-4C77-AB24-AB9CA3DB1905}" sibTransId="{FD775C8F-E0AC-48BD-AC97-E5D39A17C2E1}"/>
    <dgm:cxn modelId="{8BF239EF-0FBD-4E9F-806D-A0DA97B84FDA}" type="presOf" srcId="{AFE82C7B-A5F1-4E39-A554-3F1C1EAAB4D9}" destId="{BD22E970-3C0C-49CD-8E5C-84DCB4611693}" srcOrd="0" destOrd="0" presId="urn:microsoft.com/office/officeart/2005/8/layout/vList2"/>
    <dgm:cxn modelId="{1E291273-CCE9-47EE-84E2-76AD5A49C03E}" type="presParOf" srcId="{405E9131-E132-4F9B-A5C4-94589FF8143C}" destId="{3C52D5DB-3DF8-4120-9D6A-802810261355}" srcOrd="0" destOrd="0" presId="urn:microsoft.com/office/officeart/2005/8/layout/vList2"/>
    <dgm:cxn modelId="{B7928D42-63DA-48DB-8EFB-7407E6A9DC69}" type="presParOf" srcId="{405E9131-E132-4F9B-A5C4-94589FF8143C}" destId="{D0EBE7FD-ED49-416E-B5AC-0574A5EEB4E9}" srcOrd="1" destOrd="0" presId="urn:microsoft.com/office/officeart/2005/8/layout/vList2"/>
    <dgm:cxn modelId="{56067251-68D8-4A9E-9137-CBE4B882FD20}" type="presParOf" srcId="{405E9131-E132-4F9B-A5C4-94589FF8143C}" destId="{F4EFEB57-FA8C-4F6F-96BF-769A1EB35492}" srcOrd="2" destOrd="0" presId="urn:microsoft.com/office/officeart/2005/8/layout/vList2"/>
    <dgm:cxn modelId="{BBB6E11F-815D-4790-9F12-625A794A1D3A}" type="presParOf" srcId="{405E9131-E132-4F9B-A5C4-94589FF8143C}" destId="{B084022A-F9AE-4FD0-9182-F850AD117E5D}" srcOrd="3" destOrd="0" presId="urn:microsoft.com/office/officeart/2005/8/layout/vList2"/>
    <dgm:cxn modelId="{C019F4F0-21EE-4C09-AD57-4608C0A87388}" type="presParOf" srcId="{405E9131-E132-4F9B-A5C4-94589FF8143C}" destId="{1A3154EE-464E-489B-AD11-3B751434569B}" srcOrd="4" destOrd="0" presId="urn:microsoft.com/office/officeart/2005/8/layout/vList2"/>
    <dgm:cxn modelId="{D21DEABE-2FC8-40C6-A313-CD37D5F111DD}" type="presParOf" srcId="{405E9131-E132-4F9B-A5C4-94589FF8143C}" destId="{EFBB3F32-3D8F-446C-B6A6-B5FA949AB143}" srcOrd="5" destOrd="0" presId="urn:microsoft.com/office/officeart/2005/8/layout/vList2"/>
    <dgm:cxn modelId="{D8B5652B-D8C5-4CEA-83FE-9F49E5126A08}" type="presParOf" srcId="{405E9131-E132-4F9B-A5C4-94589FF8143C}" destId="{467D93A2-8A10-4971-A798-A7A682FECC2E}" srcOrd="6" destOrd="0" presId="urn:microsoft.com/office/officeart/2005/8/layout/vList2"/>
    <dgm:cxn modelId="{049BA8C0-90EB-4005-88AF-D8790A86D511}" type="presParOf" srcId="{405E9131-E132-4F9B-A5C4-94589FF8143C}" destId="{3D3D8C77-C214-43EF-9E7D-1141E7485109}" srcOrd="7" destOrd="0" presId="urn:microsoft.com/office/officeart/2005/8/layout/vList2"/>
    <dgm:cxn modelId="{FEDF4901-4686-44E6-84AE-D3494847FB67}" type="presParOf" srcId="{405E9131-E132-4F9B-A5C4-94589FF8143C}" destId="{BD22E970-3C0C-49CD-8E5C-84DCB461169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2D5DB-3DF8-4120-9D6A-802810261355}">
      <dsp:nvSpPr>
        <dsp:cNvPr id="0" name=""/>
        <dsp:cNvSpPr/>
      </dsp:nvSpPr>
      <dsp:spPr>
        <a:xfrm>
          <a:off x="0" y="0"/>
          <a:ext cx="7186770" cy="8897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Budget Message</a:t>
          </a:r>
        </a:p>
      </dsp:txBody>
      <dsp:txXfrm>
        <a:off x="43436" y="43436"/>
        <a:ext cx="7099898" cy="802913"/>
      </dsp:txXfrm>
    </dsp:sp>
    <dsp:sp modelId="{F4EFEB57-FA8C-4F6F-96BF-769A1EB35492}">
      <dsp:nvSpPr>
        <dsp:cNvPr id="0" name=""/>
        <dsp:cNvSpPr/>
      </dsp:nvSpPr>
      <dsp:spPr>
        <a:xfrm>
          <a:off x="0" y="1013627"/>
          <a:ext cx="7186770" cy="889785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City Successes</a:t>
          </a:r>
        </a:p>
      </dsp:txBody>
      <dsp:txXfrm>
        <a:off x="43436" y="1057063"/>
        <a:ext cx="7099898" cy="802913"/>
      </dsp:txXfrm>
    </dsp:sp>
    <dsp:sp modelId="{1A3154EE-464E-489B-AD11-3B751434569B}">
      <dsp:nvSpPr>
        <dsp:cNvPr id="0" name=""/>
        <dsp:cNvSpPr/>
      </dsp:nvSpPr>
      <dsp:spPr>
        <a:xfrm>
          <a:off x="0" y="3033656"/>
          <a:ext cx="7186770" cy="889785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Budget Overview/ Data Review</a:t>
          </a:r>
        </a:p>
      </dsp:txBody>
      <dsp:txXfrm>
        <a:off x="43436" y="3077092"/>
        <a:ext cx="7099898" cy="802913"/>
      </dsp:txXfrm>
    </dsp:sp>
    <dsp:sp modelId="{467D93A2-8A10-4971-A798-A7A682FECC2E}">
      <dsp:nvSpPr>
        <dsp:cNvPr id="0" name=""/>
        <dsp:cNvSpPr/>
      </dsp:nvSpPr>
      <dsp:spPr>
        <a:xfrm>
          <a:off x="0" y="2030022"/>
          <a:ext cx="7186770" cy="889785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Future Challenges</a:t>
          </a:r>
        </a:p>
      </dsp:txBody>
      <dsp:txXfrm>
        <a:off x="43436" y="2073458"/>
        <a:ext cx="7099898" cy="802913"/>
      </dsp:txXfrm>
    </dsp:sp>
    <dsp:sp modelId="{BD22E970-3C0C-49CD-8E5C-84DCB4611693}">
      <dsp:nvSpPr>
        <dsp:cNvPr id="0" name=""/>
        <dsp:cNvSpPr/>
      </dsp:nvSpPr>
      <dsp:spPr>
        <a:xfrm>
          <a:off x="0" y="4019942"/>
          <a:ext cx="7186770" cy="889785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i="0" kern="1200" dirty="0"/>
            <a:t>Fund-by-Fund Approval</a:t>
          </a:r>
          <a:endParaRPr lang="en-US" sz="3900" kern="1200" dirty="0"/>
        </a:p>
      </dsp:txBody>
      <dsp:txXfrm>
        <a:off x="43436" y="4063378"/>
        <a:ext cx="7099898" cy="802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2D5DB-3DF8-4120-9D6A-802810261355}">
      <dsp:nvSpPr>
        <dsp:cNvPr id="0" name=""/>
        <dsp:cNvSpPr/>
      </dsp:nvSpPr>
      <dsp:spPr>
        <a:xfrm>
          <a:off x="0" y="356660"/>
          <a:ext cx="7186770" cy="7528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baseline="0" dirty="0"/>
            <a:t>Part-time Traffic Officer now Seasonal</a:t>
          </a:r>
        </a:p>
      </dsp:txBody>
      <dsp:txXfrm>
        <a:off x="36753" y="393413"/>
        <a:ext cx="7113264" cy="679389"/>
      </dsp:txXfrm>
    </dsp:sp>
    <dsp:sp modelId="{F4EFEB57-FA8C-4F6F-96BF-769A1EB35492}">
      <dsp:nvSpPr>
        <dsp:cNvPr id="0" name=""/>
        <dsp:cNvSpPr/>
      </dsp:nvSpPr>
      <dsp:spPr>
        <a:xfrm>
          <a:off x="0" y="1236242"/>
          <a:ext cx="7186770" cy="752895"/>
        </a:xfrm>
        <a:prstGeom prst="roundRect">
          <a:avLst/>
        </a:prstGeom>
        <a:solidFill>
          <a:schemeClr val="accent2">
            <a:hueOff val="-330843"/>
            <a:satOff val="373"/>
            <a:lumOff val="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Fewer Municipal Court Days</a:t>
          </a:r>
        </a:p>
      </dsp:txBody>
      <dsp:txXfrm>
        <a:off x="36753" y="1272995"/>
        <a:ext cx="7113264" cy="679389"/>
      </dsp:txXfrm>
    </dsp:sp>
    <dsp:sp modelId="{1A3154EE-464E-489B-AD11-3B751434569B}">
      <dsp:nvSpPr>
        <dsp:cNvPr id="0" name=""/>
        <dsp:cNvSpPr/>
      </dsp:nvSpPr>
      <dsp:spPr>
        <a:xfrm>
          <a:off x="0" y="2084177"/>
          <a:ext cx="7186770" cy="752895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Increased TLT Percentage</a:t>
          </a:r>
        </a:p>
      </dsp:txBody>
      <dsp:txXfrm>
        <a:off x="36753" y="2120930"/>
        <a:ext cx="7113264" cy="679389"/>
      </dsp:txXfrm>
    </dsp:sp>
    <dsp:sp modelId="{467D93A2-8A10-4971-A798-A7A682FECC2E}">
      <dsp:nvSpPr>
        <dsp:cNvPr id="0" name=""/>
        <dsp:cNvSpPr/>
      </dsp:nvSpPr>
      <dsp:spPr>
        <a:xfrm>
          <a:off x="0" y="2932112"/>
          <a:ext cx="7186770" cy="752895"/>
        </a:xfrm>
        <a:prstGeom prst="roundRect">
          <a:avLst/>
        </a:prstGeom>
        <a:solidFill>
          <a:schemeClr val="accent2">
            <a:hueOff val="-992530"/>
            <a:satOff val="1119"/>
            <a:lumOff val="2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Public Safety Fee- $12 per month</a:t>
          </a:r>
        </a:p>
      </dsp:txBody>
      <dsp:txXfrm>
        <a:off x="36753" y="2968865"/>
        <a:ext cx="7113264" cy="679389"/>
      </dsp:txXfrm>
    </dsp:sp>
    <dsp:sp modelId="{BD22E970-3C0C-49CD-8E5C-84DCB4611693}">
      <dsp:nvSpPr>
        <dsp:cNvPr id="0" name=""/>
        <dsp:cNvSpPr/>
      </dsp:nvSpPr>
      <dsp:spPr>
        <a:xfrm>
          <a:off x="0" y="3780047"/>
          <a:ext cx="7186770" cy="752895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Increased Utility Rates by 3%</a:t>
          </a:r>
        </a:p>
      </dsp:txBody>
      <dsp:txXfrm>
        <a:off x="36753" y="3816800"/>
        <a:ext cx="7113264" cy="679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1F4A6-E39F-6C78-17BD-7A20D41AF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3EDCF5-F7DA-54E8-5DD1-B6CCF9B8C4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1201D1-C374-0101-11FC-7E4C184F73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4F7E4-E44B-4969-3AF3-47812FEFA1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50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F61A8-0C3B-A763-02B8-2D40E9E8F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679E83-F0EB-014E-19A7-AFC58304D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E3D9D7-AD15-8903-88E7-3866C03907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E578F-A9E0-D717-AFF5-57607F5FD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759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1C6C8-D055-D135-99D7-1C6F2B29D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FF5C5E-2B63-C326-1083-DD87F0DB1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D2B388-CC69-B98E-6891-48F8FB25E8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FC9DE-0ECE-A91C-9385-19F170C8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880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7012B-82BE-9533-F559-0CAFDBB39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BC5AF-4582-7B89-5859-18D96B4CD7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FAE91-153B-14B9-4FF7-A10CB822F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6B8EE-A95D-9DC0-9801-FFD3411C0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453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E33D5-3B13-A5F1-D351-4B949CA83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43CDE6-F01B-258E-D876-346A264186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05053-A2CC-D612-F97C-1857CA5BF3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8434E-08E2-6AC7-2C59-6E133733C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517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EA4B8-B173-853C-C206-BBBC13BF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FDC783-3446-673C-A093-E855F00FC1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E3FE66-B7F3-9420-2ECF-6C1348F1F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EC07B-6562-F263-E0C6-83899238CF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084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BEDEF-BBCC-175E-4AFA-F628FBDDE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BEE934-FEEE-6E2F-2E9E-B28664A526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05A586-74E9-D8A6-F5D6-9CF40EF6B8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C89CC-2C7A-0CD5-E534-8D8833032A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37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1226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63037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1642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026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207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2747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285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4730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9961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41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44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949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9109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25485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1536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2611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66432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8050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6236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87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3" r:id="rId15"/>
    <p:sldLayoutId id="2147483754" r:id="rId16"/>
    <p:sldLayoutId id="2147483757" r:id="rId17"/>
    <p:sldLayoutId id="2147483759" r:id="rId18"/>
    <p:sldLayoutId id="2147483726" r:id="rId19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00" userDrawn="1">
          <p15:clr>
            <a:srgbClr val="547EBF"/>
          </p15:clr>
        </p15:guide>
        <p15:guide id="2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200">
                <a:solidFill>
                  <a:srgbClr val="FFFFFF"/>
                </a:solidFill>
              </a:rPr>
              <a:t>Port orford </a:t>
            </a:r>
            <a:br>
              <a:rPr lang="en-US" spc="200">
                <a:solidFill>
                  <a:srgbClr val="FFFFFF"/>
                </a:solidFill>
              </a:rPr>
            </a:br>
            <a:r>
              <a:rPr lang="en-US" spc="200">
                <a:solidFill>
                  <a:srgbClr val="FFFFFF"/>
                </a:solidFill>
              </a:rPr>
              <a:t>Budget committee meeting</a:t>
            </a:r>
            <a:br>
              <a:rPr lang="en-US" spc="200">
                <a:solidFill>
                  <a:srgbClr val="FFFFFF"/>
                </a:solidFill>
              </a:rPr>
            </a:br>
            <a:r>
              <a:rPr lang="en-US" spc="200">
                <a:solidFill>
                  <a:srgbClr val="FFFFFF"/>
                </a:solidFill>
              </a:rPr>
              <a:t> </a:t>
            </a:r>
            <a:br>
              <a:rPr lang="en-US" spc="200">
                <a:solidFill>
                  <a:srgbClr val="FFFFFF"/>
                </a:solidFill>
              </a:rPr>
            </a:br>
            <a:r>
              <a:rPr lang="en-US" spc="200">
                <a:solidFill>
                  <a:srgbClr val="FFFFFF"/>
                </a:solidFill>
              </a:rPr>
              <a:t> FY 2026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65F1-E5C1-4C04-B78F-D512419D6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71639-D184-EF52-4340-58E6B6E6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698739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Public Safety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82685-984B-1BDB-902B-C1B86A042AA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FFF7F-03F3-5047-25C9-9CE2B1F6079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marL="128016" lvl="1" indent="0">
              <a:buNone/>
            </a:pPr>
            <a:r>
              <a:rPr lang="en-US" dirty="0"/>
              <a:t>y </a:t>
            </a:r>
            <a:r>
              <a:rPr lang="en-US" dirty="0" err="1"/>
              <a:t>calAndeye</a:t>
            </a:r>
            <a:r>
              <a:rPr lang="en-US" dirty="0"/>
              <a:t> contact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8BBD00-DE6E-7210-5BE1-86573086B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796207"/>
            <a:ext cx="4584589" cy="29690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EEC7FD-6E0D-9075-6734-C8742D126F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796207"/>
            <a:ext cx="4584589" cy="29507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B91CE6-3BA2-8291-3922-1CE14F35DF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5520" y="3825265"/>
            <a:ext cx="4584589" cy="29507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867702E-D21C-2525-4B82-7AF673B141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" y="3825265"/>
            <a:ext cx="4523629" cy="297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02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1733A-0BB0-07BE-998F-58C5552BC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958AB-C873-FD27-6F35-A19A7328A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371600"/>
            <a:ext cx="10972800" cy="698739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streets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485D5-9E50-20E9-631B-76ABF10467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7A9F-2D9A-858C-F4A0-B1A8AFD2CEE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marL="128016" lvl="1" indent="0">
              <a:buNone/>
            </a:pPr>
            <a:r>
              <a:rPr lang="en-US" dirty="0"/>
              <a:t>y </a:t>
            </a:r>
            <a:r>
              <a:rPr lang="en-US" dirty="0" err="1"/>
              <a:t>calAndeye</a:t>
            </a:r>
            <a:r>
              <a:rPr lang="en-US" dirty="0"/>
              <a:t> contact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DF2148-A9AF-85D6-1ED4-E18DC263E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755441"/>
            <a:ext cx="4584589" cy="28653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7A520F-A375-BF3B-50E7-5EA98D48D8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2273" y="486694"/>
            <a:ext cx="4584589" cy="28653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16EF5B-6A8E-30B4-F5BB-3BCC2DB97F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2272" y="3505939"/>
            <a:ext cx="4584589" cy="28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702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9B3AD-6BBA-CE74-D55D-FC70E7C96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5B7CA-35EE-9597-7EB2-31C4731BA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140" y="888520"/>
            <a:ext cx="9778365" cy="935963"/>
          </a:xfrm>
        </p:spPr>
        <p:txBody>
          <a:bodyPr/>
          <a:lstStyle/>
          <a:p>
            <a:r>
              <a:rPr lang="en-US" dirty="0"/>
              <a:t>Contingency and ending fund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CF63-8A84-358F-1A8C-527D8097554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329132"/>
            <a:ext cx="9968145" cy="3944863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Currently at 9.2% of the total budget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We have $67,000 now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To get through “JASON” months, we need $160,000- $200,000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lvl="1" indent="0">
              <a:buNone/>
            </a:pPr>
            <a:r>
              <a:rPr lang="en-US" dirty="0"/>
              <a:t> variation</a:t>
            </a:r>
          </a:p>
          <a:p>
            <a:pPr marL="0" lvl="1" indent="0">
              <a:buNone/>
            </a:pPr>
            <a:r>
              <a:rPr lang="en-US" dirty="0"/>
              <a:t>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EE74D-B3B7-6A29-239E-38FC7621199A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/>
              <a:t>ffectody</a:t>
            </a:r>
            <a:r>
              <a:rPr lang="en-US" dirty="0"/>
              <a:t> language enhances your message, making it more impactful and memorable:</a:t>
            </a:r>
          </a:p>
          <a:p>
            <a:pPr marL="0" lvl="1" indent="0">
              <a:buNone/>
            </a:pPr>
            <a:r>
              <a:rPr lang="en-US" dirty="0"/>
              <a:t>Control your expressions</a:t>
            </a:r>
          </a:p>
        </p:txBody>
      </p:sp>
    </p:spTree>
    <p:extLst>
      <p:ext uri="{BB962C8B-B14F-4D97-AF65-F5344CB8AC3E}">
        <p14:creationId xmlns:p14="http://schemas.microsoft.com/office/powerpoint/2010/main" val="182028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94C54-810E-6580-0441-AB513E54B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B73C-9B6F-0689-A20D-265DEAB0F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140" y="888520"/>
            <a:ext cx="9778365" cy="935963"/>
          </a:xfrm>
        </p:spPr>
        <p:txBody>
          <a:bodyPr/>
          <a:lstStyle/>
          <a:p>
            <a:r>
              <a:rPr lang="en-US" dirty="0"/>
              <a:t>Fund-by-Fund Review and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7C389-D5AF-003E-47F5-70FCEA288CE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329132"/>
            <a:ext cx="9968145" cy="3944863"/>
          </a:xfrm>
        </p:spPr>
        <p:txBody>
          <a:bodyPr>
            <a:normAutofit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marL="0" lvl="1" indent="0">
              <a:buNone/>
            </a:pPr>
            <a:r>
              <a:rPr lang="en-US" dirty="0" err="1"/>
              <a:t>ection</a:t>
            </a:r>
            <a:endParaRPr lang="en-US" dirty="0"/>
          </a:p>
          <a:p>
            <a:pPr marL="0" lvl="1" indent="0">
              <a:buNone/>
            </a:pPr>
            <a:r>
              <a:rPr lang="en-US" dirty="0" err="1"/>
              <a:t>olume</a:t>
            </a:r>
            <a:r>
              <a:rPr lang="en-US" dirty="0"/>
              <a:t> control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26739-6B3A-CA54-3C35-70136F8ADC43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709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5309-70A3-42D8-4E0D-D2C5614D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Council goals FY 2026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7BD2B-7E04-BD8A-743E-10317BD93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Fiscally Responsible Operations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51CF2-4E27-A32D-C7AF-E84328529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14920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Administration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Planning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Staffing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7567D-AD5A-DC80-2DE3-10086C20B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Utilities and Infrastructure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04C73A-10B2-64BA-B0A6-6E0FCCB64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149206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Drinking Water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Wastewater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Facilities and Streets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2CA7D8-B46F-61A5-887E-70249FA5C32C}"/>
              </a:ext>
            </a:extLst>
          </p:cNvPr>
          <p:cNvSpPr txBox="1"/>
          <p:nvPr/>
        </p:nvSpPr>
        <p:spPr>
          <a:xfrm>
            <a:off x="4002656" y="4604273"/>
            <a:ext cx="2812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chemeClr val="accent1"/>
                </a:solidFill>
              </a:rPr>
              <a:t>Livability and Health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D7A0AF-89D3-5660-E589-85A8F04D027B}"/>
              </a:ext>
            </a:extLst>
          </p:cNvPr>
          <p:cNvSpPr txBox="1"/>
          <p:nvPr/>
        </p:nvSpPr>
        <p:spPr>
          <a:xfrm>
            <a:off x="4416726" y="5210354"/>
            <a:ext cx="19840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Public Safety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Communication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Parks</a:t>
            </a:r>
          </a:p>
          <a:p>
            <a:pPr>
              <a:buClr>
                <a:schemeClr val="accent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550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272531"/>
            <a:ext cx="3415613" cy="32384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1B478A9E-BDB9-7E64-A90D-EEC1CFF2BC5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21162107"/>
              </p:ext>
            </p:extLst>
          </p:nvPr>
        </p:nvGraphicFramePr>
        <p:xfrm>
          <a:off x="4059081" y="954088"/>
          <a:ext cx="7186770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 Budget message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99818" y="640080"/>
            <a:ext cx="7172138" cy="5864237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r>
              <a:rPr lang="en-US" sz="3500" dirty="0"/>
              <a:t>12 Funds: Start with the General Fund, review and adopt the other 11, and return to the General Fund to finalize the adoption.  </a:t>
            </a:r>
          </a:p>
          <a:p>
            <a:r>
              <a:rPr lang="en-US" sz="3500" dirty="0"/>
              <a:t>Total Budget this year is $9,526,514 which</a:t>
            </a:r>
            <a:r>
              <a:rPr lang="en-US" sz="3500" dirty="0">
                <a:effectLst/>
                <a:ea typeface="Times New Roman" panose="02020603050405020304" pitchFamily="18" charset="0"/>
              </a:rPr>
              <a:t> is a 31% increase from last year’s adopted budget of $6,576,515. </a:t>
            </a:r>
            <a:endParaRPr lang="en-US" sz="3900" dirty="0"/>
          </a:p>
          <a:p>
            <a:r>
              <a:rPr lang="en-US" sz="3500" dirty="0"/>
              <a:t>To balance the budget, the Finance Committee used a combination of increasing revenues and decreasing expenditures.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B4AED8-85E0-08D0-16A6-9A67658E5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CD5DB1-9C4E-D239-F62A-C72322CDB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 Budget message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4956C3-2E46-ED4A-9062-7D775D5D10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99818" y="640080"/>
            <a:ext cx="7172138" cy="5864237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sz="3500" dirty="0"/>
              <a:t>Ultimately, the recommended budget is balanced, but we need to grow our reserves soon for the stability of the City.</a:t>
            </a:r>
          </a:p>
          <a:p>
            <a:r>
              <a:rPr lang="en-US" sz="3500" dirty="0"/>
              <a:t>Financial Consultant, Ms. Heath, did a five-year reallocation to rectify the dwindling General Fund.</a:t>
            </a:r>
          </a:p>
          <a:p>
            <a:r>
              <a:rPr lang="en-US" sz="3500" dirty="0"/>
              <a:t>She also did a five-year projection based on this balanced budget.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9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City success!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329132"/>
            <a:ext cx="4490827" cy="3944863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$1.5m grant for the Community Building Complex  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We own 60% of our watershed free and clear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Completed 2023 audit, and nearly done with 2024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lvl="1" indent="0">
              <a:buNone/>
            </a:pPr>
            <a:r>
              <a:rPr lang="en-US" dirty="0"/>
              <a:t> variation</a:t>
            </a:r>
          </a:p>
          <a:p>
            <a:pPr marL="0" lvl="1" indent="0">
              <a:buNone/>
            </a:pPr>
            <a:r>
              <a:rPr lang="en-US" dirty="0"/>
              <a:t>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881898" y="2329132"/>
            <a:ext cx="4490827" cy="3597470"/>
          </a:xfrm>
        </p:spPr>
        <p:txBody>
          <a:bodyPr>
            <a:normAutofit fontScale="25000" lnSpcReduction="20000"/>
          </a:bodyPr>
          <a:lstStyle/>
          <a:p>
            <a:pPr marL="0" lvl="1" indent="0">
              <a:buNone/>
            </a:pPr>
            <a:r>
              <a:rPr lang="en-US" dirty="0" err="1"/>
              <a:t>anguage</a:t>
            </a:r>
            <a:r>
              <a:rPr lang="en-US" dirty="0"/>
              <a:t> enhances your</a:t>
            </a:r>
            <a:endParaRPr lang="en-US" sz="9600" dirty="0">
              <a:solidFill>
                <a:schemeClr val="bg1"/>
              </a:solidFill>
            </a:endParaRP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The Finance Committee has been working on this since January with Anne Heath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Union Contracts were ratified 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Planning Grant is nearly done</a:t>
            </a:r>
          </a:p>
          <a:p>
            <a:r>
              <a:rPr lang="en-US" dirty="0"/>
              <a:t>making it more impactful and memorable:</a:t>
            </a:r>
          </a:p>
          <a:p>
            <a:pPr lvl="1"/>
            <a:r>
              <a:rPr lang="en-US" dirty="0"/>
              <a:t>Meaningful eye contact</a:t>
            </a:r>
          </a:p>
          <a:p>
            <a:pPr lvl="1"/>
            <a:r>
              <a:rPr lang="en-US" dirty="0"/>
              <a:t>Purposeful gestures</a:t>
            </a:r>
          </a:p>
          <a:p>
            <a:pPr lvl="1"/>
            <a:r>
              <a:rPr lang="en-US" dirty="0"/>
              <a:t>Maintain good posture</a:t>
            </a:r>
          </a:p>
          <a:p>
            <a:pPr lvl="1"/>
            <a:r>
              <a:rPr lang="en-US" dirty="0"/>
              <a:t>Control your expressions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DEA37-588A-AD0F-2A74-770820CF7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AAF6-CDF9-2F5D-7EDB-C70719021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348" y="871267"/>
            <a:ext cx="9778365" cy="935963"/>
          </a:xfrm>
        </p:spPr>
        <p:txBody>
          <a:bodyPr/>
          <a:lstStyle/>
          <a:p>
            <a:r>
              <a:rPr lang="en-US" dirty="0"/>
              <a:t>Future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5F072-C910-5FFE-130F-CB3EAF488E3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329132"/>
            <a:ext cx="4490827" cy="3944863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We need to increase our Contingency and Reserve funds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Grants will continue to be our way forward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Streets, Parks, and POPD need to become more self-sufficient in the future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lvl="1" indent="0">
              <a:buNone/>
            </a:pPr>
            <a:r>
              <a:rPr lang="en-US" dirty="0"/>
              <a:t> variation</a:t>
            </a:r>
          </a:p>
          <a:p>
            <a:pPr marL="0" lvl="1" indent="0">
              <a:buNone/>
            </a:pPr>
            <a:r>
              <a:rPr lang="en-US" dirty="0"/>
              <a:t>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5325C-771F-80CE-651B-903E8EB8DBC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>
            <a:normAutofit fontScale="25000" lnSpcReduction="20000"/>
          </a:bodyPr>
          <a:lstStyle/>
          <a:p>
            <a:pPr lvl="1"/>
            <a:r>
              <a:rPr lang="en-US" sz="12800" dirty="0">
                <a:solidFill>
                  <a:schemeClr val="bg1"/>
                </a:solidFill>
              </a:rPr>
              <a:t>We need to come out of water curtailment to add more homes to the water system</a:t>
            </a:r>
          </a:p>
          <a:p>
            <a:pPr lvl="1"/>
            <a:r>
              <a:rPr lang="en-US" sz="12800" dirty="0">
                <a:solidFill>
                  <a:schemeClr val="bg1"/>
                </a:solidFill>
              </a:rPr>
              <a:t>Significant money is still needed to upgrade our aging and break-prone water system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/>
              <a:t>ffective</a:t>
            </a:r>
            <a:r>
              <a:rPr lang="en-US" dirty="0"/>
              <a:t> body language enhances your message, making it more impactful and memorable:</a:t>
            </a:r>
          </a:p>
          <a:p>
            <a:pPr lvl="1"/>
            <a:r>
              <a:rPr lang="en-US" dirty="0"/>
              <a:t>Meaningful eye contact</a:t>
            </a:r>
          </a:p>
          <a:p>
            <a:pPr lvl="1"/>
            <a:r>
              <a:rPr lang="en-US" dirty="0"/>
              <a:t>Purposeful gestures</a:t>
            </a:r>
          </a:p>
          <a:p>
            <a:pPr lvl="1"/>
            <a:r>
              <a:rPr lang="en-US" dirty="0"/>
              <a:t>Maintain good posture</a:t>
            </a:r>
          </a:p>
          <a:p>
            <a:pPr lvl="1"/>
            <a:r>
              <a:rPr lang="en-US" dirty="0"/>
              <a:t>Control your expressions</a:t>
            </a:r>
          </a:p>
        </p:txBody>
      </p:sp>
    </p:spTree>
    <p:extLst>
      <p:ext uri="{BB962C8B-B14F-4D97-AF65-F5344CB8AC3E}">
        <p14:creationId xmlns:p14="http://schemas.microsoft.com/office/powerpoint/2010/main" val="347000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E74477-A587-E92D-1957-F3C69A751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D69F-6D9F-941B-F3C5-E2084534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690897"/>
            <a:ext cx="3415613" cy="301049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Changes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Made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Changes 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made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Finance committee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36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recommendations</a:t>
            </a: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cap="all" spc="1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5000" kern="1200" cap="all" spc="1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7479EB92-77AD-8299-901A-FC4D6BB2699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6056930"/>
              </p:ext>
            </p:extLst>
          </p:nvPr>
        </p:nvGraphicFramePr>
        <p:xfrm>
          <a:off x="4059081" y="954088"/>
          <a:ext cx="7186770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7868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to support decisions</a:t>
            </a:r>
            <a:br>
              <a:rPr lang="en-US" dirty="0"/>
            </a:br>
            <a:r>
              <a:rPr lang="en-US" dirty="0"/>
              <a:t>General Fund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marL="128016" lvl="1" indent="0">
              <a:buNone/>
            </a:pPr>
            <a:r>
              <a:rPr lang="en-US" dirty="0"/>
              <a:t>y </a:t>
            </a:r>
            <a:r>
              <a:rPr lang="en-US" dirty="0" err="1"/>
              <a:t>calAndeye</a:t>
            </a:r>
            <a:r>
              <a:rPr lang="en-US" dirty="0"/>
              <a:t> contact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BFE132-E4B6-E724-0C98-AB13793D0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747" y="2349565"/>
            <a:ext cx="6340390" cy="3590855"/>
          </a:xfrm>
          <a:prstGeom prst="rect">
            <a:avLst/>
          </a:prstGeom>
        </p:spPr>
      </p:pic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ABEFAB2-66D5-8D0C-1133-8769D8E28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99016"/>
              </p:ext>
            </p:extLst>
          </p:nvPr>
        </p:nvGraphicFramePr>
        <p:xfrm>
          <a:off x="5130201" y="1386962"/>
          <a:ext cx="52959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5295849" imgH="771679" progId="Excel.Sheet.12">
                  <p:embed/>
                </p:oleObj>
              </mc:Choice>
              <mc:Fallback>
                <p:oleObj name="Worksheet" r:id="rId4" imgW="5295849" imgH="77167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30201" y="1386962"/>
                        <a:ext cx="52959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3013</TotalTime>
  <Words>1219</Words>
  <Application>Microsoft Office PowerPoint</Application>
  <PresentationFormat>Widescreen</PresentationFormat>
  <Paragraphs>117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Microsoft Excel Worksheet</vt:lpstr>
      <vt:lpstr>Port orford  Budget committee meeting    FY 2026</vt:lpstr>
      <vt:lpstr>Council goals FY 2026</vt:lpstr>
      <vt:lpstr>Agenda</vt:lpstr>
      <vt:lpstr> Budget message</vt:lpstr>
      <vt:lpstr> Budget message</vt:lpstr>
      <vt:lpstr>City success!</vt:lpstr>
      <vt:lpstr>Future Challenges</vt:lpstr>
      <vt:lpstr>Changes Made                                                                                                                                                                                                                                                               Changes  made  Finance committee recommendations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Data to support decisions General Fund</vt:lpstr>
      <vt:lpstr> Public Safety</vt:lpstr>
      <vt:lpstr> streets</vt:lpstr>
      <vt:lpstr>Contingency and ending fund balance</vt:lpstr>
      <vt:lpstr>Fund-by-Fund Review and Approval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Melissa Radcliffe</dc:creator>
  <cp:lastModifiedBy>Melissa Radcliffe</cp:lastModifiedBy>
  <cp:revision>8</cp:revision>
  <dcterms:created xsi:type="dcterms:W3CDTF">2025-05-20T20:47:53Z</dcterms:created>
  <dcterms:modified xsi:type="dcterms:W3CDTF">2025-05-22T23:00:54Z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